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40"/>
  </p:notesMasterIdLst>
  <p:handoutMasterIdLst>
    <p:handoutMasterId r:id="rId41"/>
  </p:handoutMasterIdLst>
  <p:sldIdLst>
    <p:sldId id="1192" r:id="rId3"/>
    <p:sldId id="2102" r:id="rId4"/>
    <p:sldId id="2137" r:id="rId5"/>
    <p:sldId id="2103" r:id="rId6"/>
    <p:sldId id="2140" r:id="rId7"/>
    <p:sldId id="2167" r:id="rId8"/>
    <p:sldId id="2170" r:id="rId9"/>
    <p:sldId id="2171" r:id="rId10"/>
    <p:sldId id="2108" r:id="rId11"/>
    <p:sldId id="2173" r:id="rId12"/>
    <p:sldId id="2172" r:id="rId13"/>
    <p:sldId id="2174" r:id="rId14"/>
    <p:sldId id="2109" r:id="rId15"/>
    <p:sldId id="2114" r:id="rId16"/>
    <p:sldId id="2141" r:id="rId17"/>
    <p:sldId id="2144" r:id="rId18"/>
    <p:sldId id="2142" r:id="rId19"/>
    <p:sldId id="2145" r:id="rId20"/>
    <p:sldId id="2154" r:id="rId21"/>
    <p:sldId id="2176" r:id="rId22"/>
    <p:sldId id="2149" r:id="rId23"/>
    <p:sldId id="2151" r:id="rId24"/>
    <p:sldId id="2159" r:id="rId25"/>
    <p:sldId id="2152" r:id="rId26"/>
    <p:sldId id="2156" r:id="rId27"/>
    <p:sldId id="2157" r:id="rId28"/>
    <p:sldId id="2155" r:id="rId29"/>
    <p:sldId id="2161" r:id="rId30"/>
    <p:sldId id="2177" r:id="rId31"/>
    <p:sldId id="2150" r:id="rId32"/>
    <p:sldId id="2162" r:id="rId33"/>
    <p:sldId id="2164" r:id="rId34"/>
    <p:sldId id="2165" r:id="rId35"/>
    <p:sldId id="2166" r:id="rId36"/>
    <p:sldId id="2180" r:id="rId37"/>
    <p:sldId id="2136" r:id="rId38"/>
    <p:sldId id="2022" r:id="rId3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won" initials="k" lastIdx="1" clrIdx="0">
    <p:extLst>
      <p:ext uri="{19B8F6BF-5375-455C-9EA6-DF929625EA0E}">
        <p15:presenceInfo xmlns:p15="http://schemas.microsoft.com/office/powerpoint/2012/main" userId="keewon" providerId="None"/>
      </p:ext>
    </p:extLst>
  </p:cmAuthor>
  <p:cmAuthor id="2" name="dia517@korea.edu" initials="d" lastIdx="1" clrIdx="1">
    <p:extLst>
      <p:ext uri="{19B8F6BF-5375-455C-9EA6-DF929625EA0E}">
        <p15:presenceInfo xmlns:p15="http://schemas.microsoft.com/office/powerpoint/2012/main" userId="S::dia517@korea.edu::c605c38b-56ce-4b10-8cab-85097679266c" providerId="AD"/>
      </p:ext>
    </p:extLst>
  </p:cmAuthor>
  <p:cmAuthor id="3" name="DMQA" initials="D" lastIdx="2" clrIdx="2">
    <p:extLst>
      <p:ext uri="{19B8F6BF-5375-455C-9EA6-DF929625EA0E}">
        <p15:presenceInfo xmlns:p15="http://schemas.microsoft.com/office/powerpoint/2012/main" userId="52111442827fadf0" providerId="Windows Live"/>
      </p:ext>
    </p:extLst>
  </p:cmAuthor>
  <p:cmAuthor id="4" name="이준범[ 대학원석사과정재학 / 산업경영공학과 ]" initials="" lastIdx="2" clrIdx="3">
    <p:extLst>
      <p:ext uri="{19B8F6BF-5375-455C-9EA6-DF929625EA0E}">
        <p15:presenceInfo xmlns:p15="http://schemas.microsoft.com/office/powerpoint/2012/main" userId="S::junbeom99@korea.ac.kr::a3eeda66-1097-48ab-8448-695328a39231" providerId="AD"/>
      </p:ext>
    </p:extLst>
  </p:cmAuthor>
  <p:cmAuthor id="5" name="준범 이" initials="준이" lastIdx="2" clrIdx="4">
    <p:extLst>
      <p:ext uri="{19B8F6BF-5375-455C-9EA6-DF929625EA0E}">
        <p15:presenceInfo xmlns:p15="http://schemas.microsoft.com/office/powerpoint/2012/main" userId="bf84018fb863ad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8F05"/>
    <a:srgbClr val="C9E8FF"/>
    <a:srgbClr val="F8D6D0"/>
    <a:srgbClr val="EADCF4"/>
    <a:srgbClr val="FFDDDD"/>
    <a:srgbClr val="FF5B5B"/>
    <a:srgbClr val="0000FF"/>
    <a:srgbClr val="4949FF"/>
    <a:srgbClr val="F9F9F9"/>
    <a:srgbClr val="CC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6" autoAdjust="0"/>
    <p:restoredTop sz="72204" autoAdjust="0"/>
  </p:normalViewPr>
  <p:slideViewPr>
    <p:cSldViewPr snapToGrid="0">
      <p:cViewPr varScale="1">
        <p:scale>
          <a:sx n="81" d="100"/>
          <a:sy n="81" d="100"/>
        </p:scale>
        <p:origin x="1760" y="68"/>
      </p:cViewPr>
      <p:guideLst/>
    </p:cSldViewPr>
  </p:slideViewPr>
  <p:outlineViewPr>
    <p:cViewPr>
      <p:scale>
        <a:sx n="33" d="100"/>
        <a:sy n="33" d="100"/>
      </p:scale>
      <p:origin x="0" y="-34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0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>
              <a:ea typeface="KoPub돋움체 Medium" panose="02020603020101020101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FEEBF-582B-49CF-94F7-7379EF50A3B7}" type="datetimeFigureOut">
              <a:rPr lang="ko-KR" altLang="en-US" smtClean="0">
                <a:ea typeface="KoPub돋움체 Medium" panose="02020603020101020101"/>
              </a:rPr>
              <a:t>2026-01-09</a:t>
            </a:fld>
            <a:endParaRPr lang="ko-KR" altLang="en-US">
              <a:ea typeface="KoPub돋움체 Medium" panose="02020603020101020101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>
              <a:ea typeface="KoPub돋움체 Medium" panose="02020603020101020101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3C2C3-0E27-40C5-8405-1DF2D3D8A6E7}" type="slidenum">
              <a:rPr lang="ko-KR" altLang="en-US" smtClean="0">
                <a:ea typeface="KoPub돋움체 Medium" panose="02020603020101020101"/>
              </a:rPr>
              <a:t>‹#›</a:t>
            </a:fld>
            <a:endParaRPr lang="ko-KR" altLang="en-US">
              <a:ea typeface="KoPub돋움체 Medium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149316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KoPub돋움체 Medium" panose="02020603020101020101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KoPub돋움체 Medium" panose="02020603020101020101"/>
              </a:defRPr>
            </a:lvl1pPr>
          </a:lstStyle>
          <a:p>
            <a:fld id="{22355A16-A783-4C45-9D27-BF88976EF6D6}" type="datetimeFigureOut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KoPub돋움체 Medium" panose="02020603020101020101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KoPub돋움체 Medium" panose="02020603020101020101"/>
              </a:defRPr>
            </a:lvl1pPr>
          </a:lstStyle>
          <a:p>
            <a:fld id="{D46FD887-650B-406D-92A0-EFDFBED57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4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KoPub돋움체 Medium" panose="02020603020101020101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KoPub돋움체 Medium" panose="02020603020101020101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KoPub돋움체 Medium" panose="02020603020101020101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KoPub돋움체 Medium" panose="02020603020101020101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KoPub돋움체 Medium" panose="02020603020101020101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21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CC159-F9A3-EBD1-6AF0-FA40AD19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5C2E91-C9D9-EFA3-CED1-3A1F1B2CF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34679F-3138-EB06-75D0-0F23EBAE2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1CA1F9-BE12-4609-D7C2-52814B1AD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88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9C773-3302-14F3-3E34-304C0D802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B44F7F-A065-C8DE-B33E-D2AD57FD7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0FFE99-DC57-0268-ECBB-7CECEF734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9686D1-CBE7-870E-22CB-11D9091EA2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7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CB570-648A-85F1-3170-97496B052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688080-EF0C-D218-9A6B-6A42148AC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3838C81-1BE1-8020-111F-DCCD38E99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440B05-B618-5A00-86C0-4F8574830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582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ECC2E-D604-1031-9C53-9A3A7035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A9144CA-DB82-437C-4D93-6C9904984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DF842C-0792-2853-AE7E-BD8FDDBFF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AA1861-29E8-EBCD-A277-C6942F5B4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23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CFCF-9439-810E-5A58-2FB6BC36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88B7E5-2F01-E8CA-5658-94E017AC5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46DA87-D296-EDA8-3D34-8A69F1973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CF4DA2-5488-B2A6-F7C1-169E76002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70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FDF24-7DFA-A0AC-2AA2-30916B32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E27F9A-7AA1-01B8-C745-87F1A110D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E40A58-F8B3-DF24-0CB3-0605EE712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367633-F759-2417-D5D9-BBD151986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743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9D6AE-31E2-A6C9-04C4-B8D3A9FB8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0E5461-0F91-7B2F-950D-2BC40E4B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2253DF-99BC-FA96-D803-1FCA8D548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25C56C-CD3F-1943-E2A2-26CA9AA45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23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F5425-5108-5D82-6DB1-E976BD8BE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7626D8-A713-8048-EF30-1CD76B404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03F487-21EA-EF1E-FB67-EE963672B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C2D7C2-7BD3-EE32-D669-3710B01C1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141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2E174-6AA8-F741-266E-34DB915CA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81809F-14C8-5A94-74A3-B4D196387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9B134B-A6A6-AACE-AA07-4223CBA0B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DCE3DF-A680-5E9C-4560-534814D7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598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4C37-7836-4F9B-9827-C8C014893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AB6DB7-221E-4BBD-6F58-8E4342825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F36621-160F-C5B7-82F0-33A25F0B3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892390-6135-C4CE-87E5-A929406D3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2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B401-BF7E-55BC-8EE1-64A6B2A90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A38E97-EF39-8E9C-9DD0-3CC53A0D9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0AFA93-36FD-1CF1-8694-5A4127C63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1F764E-C68E-9658-B002-AC3FAB4A5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6557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C8292-F4CC-CE63-7FB1-4A91179A9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9C399D-92B9-5ADC-9B74-79F028072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0E2813-DDB9-A1EB-AB90-1666E5611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A77B47-B03E-1BAE-2627-90679B811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733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D5A0-61C6-8BE0-1B7D-F936DE073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64E7AD0-587F-18A5-A154-8BB86808E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D63C3C-6DFB-01F8-1C49-1B2F66145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281C25-3D3B-D7A7-B0EC-835DC114F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504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A1D51-F7BF-2F6D-3E30-37D4CD54D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382627-2503-2133-1586-E47CA3126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B7A075-2087-23F2-1D61-498CB457E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F1BCA8-D488-E7D5-025A-DA4950F12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096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C6338-38FB-FD68-8EA1-341EE79C9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3B184ED-FFEF-B32F-2990-9CC1F97F7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C12BB4-4AFE-DF2D-BD2D-675F03DAA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A15393-3E59-8E55-A39D-E772D7BA6F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462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318A-39FF-5EAE-5811-FA78A888B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CD8C9F-9A51-8C0E-D40B-772661D62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AD759D-368E-F484-26E2-92BD1F0DD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D2669A-EF0C-B1ED-EE08-03EF7315E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405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D5B22-901B-6AC8-131F-5E39CB9D3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726B04-8175-09C0-46EE-7CD5E3894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8A5CD60-0145-B35C-2D2F-C553100D1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C5B9BC-CADF-E094-12BC-2D00CD3FF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447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1CE6E-22D3-0B04-7A7B-EDF60889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9E61E4-0D7B-A531-9346-92988F212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2BE5A8-9006-9642-39EE-2A48E06F6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7FAC3C-E32E-EF2E-D969-FE4F7FDC5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186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8962-1C13-20F2-C27E-35270468F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668295-F991-C98A-2B4F-DFB95210D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674BA4F-4C48-FACF-FE31-69F437258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5504D9-FCE2-93F3-7D11-2D8608A50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193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2F36-476A-C5C7-6964-82740264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B483BE-4E91-B62A-DAD3-EDE22204D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B500F22-5922-5FC6-2A13-F8A8BCE2E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E636777-73D9-EACC-9D2E-33BA48E10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128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B1859-BBDB-203A-E129-C6C29784D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9C8026-C025-D55A-9E00-707618BDC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1098D6B-93DD-5920-0E8A-06FA42E7C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02803A-5930-FE96-8573-5AFE136C0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03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BAEBC-31B3-1513-2646-3DF5C30C5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AC3DD5-5006-CE9C-D6BB-17DF99748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76E1A9-0697-3356-7684-0584C9EA2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0D8D9E-886C-4084-CAC9-4661D6BBD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185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483D4-DFDE-99E5-E889-B1B4E9A3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21F54AF-D35F-6106-1DD0-3E1135155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CE2A02-CF02-30A4-01F1-FD108AE44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11C42C-58EB-D39C-9061-EFF33A1C5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589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48DF1-1BCF-4B6A-F004-D82668AAF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01D653-0431-A419-F421-7B21774D7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DD3DB7-8B50-07F6-AF10-AFB134288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EED912-E9D0-356D-B696-A673BFC9B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735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A90AF-0907-8E41-0A85-B61FD1B1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892FB5-ECFB-DAC2-4F2C-891646846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B583C2-2EBE-217A-286F-11DB0B6B9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54CAC0-8312-16BA-3A4E-97C135936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074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3EDAE-0FA0-38FD-94D5-E173468E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E9E5A00-5B6B-22F0-A26C-4FBB2E8DA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352345-23D9-7C81-2DB4-F9DBA7CA0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5A0CA2-635D-EE4B-0298-0E6CC13FA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843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663D-3A22-2C56-8F90-3595FA64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CD6E2C-E20C-44DE-D092-8B94CB5378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DC88D8-15A8-FB1A-A369-CAC0CF685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ED2402-20FC-D77D-CFC4-4BA2AE014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406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88FC3-0A95-4CD6-C3BB-55E0861B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6939AD-278A-C0AB-CCD9-D76A13AD6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D13332-1B15-8DB1-3382-C4AA8DE6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CA3649-F389-B670-AEB0-F3C42DAD2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19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9B6D4-1E11-596D-B57E-A245B4E8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EFCF3A-B61B-BD2A-C467-63953A736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9AE4CD-325C-C1AA-6C19-0659D168C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62A270-C12F-FAB1-3258-C819504AC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926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2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80A1-1B5D-7776-FB42-430DE7678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86475CB-083F-F9AB-4448-38C080FAA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388A98-2FB1-8AF2-2D8C-1AA87BD31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2DC5C5-1B0D-D0C3-0965-98EEDA7AE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85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E10D1-BB19-926A-3506-4493BF5EC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5EC1FC-60DE-9503-93C5-1798BADA7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856E25-ABD6-7F3E-DF5E-DB2581E72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02AA67-E0C1-17A3-2E3A-AC03640DC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12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A682F-0038-7660-47D2-F26AD3F9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9A19741-1FDB-643A-D86D-A41FAD7DF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6EA44F1-B57E-C73D-2E14-5836A5FD6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A2E4AF-6CED-5CEF-738D-421062EF5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17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D0BF2-0A92-9233-C9BA-5B3A5F89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8CA9024-DC56-14D2-84F9-D29FA5088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151872-7951-6E94-F668-86C89072A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0583C6-014B-ECA1-BD1A-FF51DB3A10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950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CF14-A517-D46F-5E4F-A5DD0CF2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0FEAD9E-65B5-EE46-BA3E-A536B27936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93F4122-400A-F0F6-76EB-1BF723E19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47A3F9-6D9C-DA65-BAE5-AD74B8C26C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16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3E48-9B9D-BC8E-F44A-92EFDBED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01A73F-1D4A-8B68-DCF8-043C087FF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4430999-91CF-21A7-DE75-960B2A915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9AB3DB-1E8F-2919-D8E3-B6085DC68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FD887-650B-406D-92A0-EFDFBED57BC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36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517396" y="1412776"/>
            <a:ext cx="81092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517396" y="3429000"/>
            <a:ext cx="81092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433130" y="3429000"/>
            <a:ext cx="2193474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로고 Primary Identifier">
            <a:extLst>
              <a:ext uri="{FF2B5EF4-FFF2-40B4-BE49-F238E27FC236}">
                <a16:creationId xmlns:a16="http://schemas.microsoft.com/office/drawing/2014/main" id="{13885C1E-E992-F483-EF00-F7634322F2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4" b="15056"/>
          <a:stretch/>
        </p:blipFill>
        <p:spPr bwMode="auto">
          <a:xfrm>
            <a:off x="77563" y="6543805"/>
            <a:ext cx="70342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8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06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8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63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9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4247628" y="6571411"/>
            <a:ext cx="668696" cy="2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071" tIns="42036" rIns="84071" bIns="42036" anchor="ctr"/>
          <a:lstStyle/>
          <a:p>
            <a:pPr algn="ctr" defTabSz="840138" latinLnBrk="0">
              <a:defRPr/>
            </a:pPr>
            <a:fld id="{212C3769-E4A2-4B9E-9272-6BE5FA27782E}" type="slidenum">
              <a:rPr lang="en-US" altLang="ko-KR" sz="791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ea typeface="KoPub돋움체 Medium" panose="02020603020101020101"/>
              </a:rPr>
              <a:pPr algn="ctr" defTabSz="840138" latinLnBrk="0">
                <a:defRPr/>
              </a:pPr>
              <a:t>‹#›</a:t>
            </a:fld>
            <a:endParaRPr lang="en-US" altLang="ko-KR" sz="791" kern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ea typeface="KoPub돋움체 Medium" panose="02020603020101020101"/>
            </a:endParaRPr>
          </a:p>
        </p:txBody>
      </p:sp>
      <p:cxnSp>
        <p:nvCxnSpPr>
          <p:cNvPr id="57" name="직선 연결선 56"/>
          <p:cNvCxnSpPr/>
          <p:nvPr userDrawn="1"/>
        </p:nvCxnSpPr>
        <p:spPr>
          <a:xfrm>
            <a:off x="254529" y="744363"/>
            <a:ext cx="8638011" cy="100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 userDrawn="1"/>
        </p:nvCxnSpPr>
        <p:spPr>
          <a:xfrm>
            <a:off x="254529" y="17092"/>
            <a:ext cx="778720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 userDrawn="1"/>
        </p:nvCxnSpPr>
        <p:spPr>
          <a:xfrm>
            <a:off x="45976" y="6503259"/>
            <a:ext cx="90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254529" y="228707"/>
            <a:ext cx="6546462" cy="4680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lang="ko-KR" altLang="en-US" sz="2800" b="1" kern="1200" spc="-132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22041" indent="0">
              <a:buFontTx/>
              <a:buNone/>
              <a:defRPr/>
            </a:lvl2pPr>
            <a:lvl3pPr marL="844083" indent="0">
              <a:buFontTx/>
              <a:buNone/>
              <a:defRPr/>
            </a:lvl3pPr>
            <a:lvl4pPr marL="1266124" indent="0">
              <a:buFontTx/>
              <a:buNone/>
              <a:defRPr/>
            </a:lvl4pPr>
            <a:lvl5pPr marL="1688165" indent="0">
              <a:buFontTx/>
              <a:buNone/>
              <a:defRPr/>
            </a:lvl5pPr>
          </a:lstStyle>
          <a:p>
            <a:pPr marL="0" lvl="0" algn="l" defTabSz="844083" rtl="0" eaLnBrk="1" latin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ko-KR" altLang="en-US" dirty="0"/>
              <a:t>제목을 입력하십시오</a:t>
            </a:r>
            <a:r>
              <a:rPr lang="en-US" altLang="ko-KR" dirty="0"/>
              <a:t>(Lev. 1)</a:t>
            </a:r>
            <a:endParaRPr lang="ko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B3E1EA1A-0AE2-4048-85BD-E8FF60B66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927" y="812331"/>
            <a:ext cx="8566164" cy="326514"/>
          </a:xfrm>
        </p:spPr>
        <p:txBody>
          <a:bodyPr/>
          <a:lstStyle>
            <a:lvl1pPr marL="0" indent="0">
              <a:buNone/>
              <a:defRPr b="0" i="0">
                <a:latin typeface="+mn-ea"/>
                <a:ea typeface="+mn-ea"/>
              </a:defRPr>
            </a:lvl1pPr>
          </a:lstStyle>
          <a:p>
            <a:endParaRPr lang="ko-KR" altLang="en-US" sz="1600" b="1" dirty="0"/>
          </a:p>
        </p:txBody>
      </p:sp>
      <p:pic>
        <p:nvPicPr>
          <p:cNvPr id="2" name="Picture 6" descr="로고 Primary Identifier">
            <a:extLst>
              <a:ext uri="{FF2B5EF4-FFF2-40B4-BE49-F238E27FC236}">
                <a16:creationId xmlns:a16="http://schemas.microsoft.com/office/drawing/2014/main" id="{08A5B919-A6C9-6890-6BDF-5F2847E4A8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4" b="15056"/>
          <a:stretch/>
        </p:blipFill>
        <p:spPr bwMode="auto">
          <a:xfrm>
            <a:off x="77563" y="6543805"/>
            <a:ext cx="70342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8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32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78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99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70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00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51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KoPub돋움체 Medium" panose="02020603020101020101"/>
              </a:defRPr>
            </a:lvl1pPr>
          </a:lstStyle>
          <a:p>
            <a:fld id="{0F744B66-E7DC-4A7D-AEEA-2A1A2D864FE9}" type="datetimeFigureOut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KoPub돋움체 Medium" panose="02020603020101020101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KoPub돋움체 Medium" panose="02020603020101020101"/>
              </a:defRPr>
            </a:lvl1pPr>
          </a:lstStyle>
          <a:p>
            <a:fld id="{DC1E238A-BDA5-4F40-A400-0589DA7F6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4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KoPub돋움체 Medium" panose="02020603020101020101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KoPub돋움체 Medium" panose="02020603020101020101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KoPub돋움체 Medium" panose="02020603020101020101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KoPub돋움체 Medium" panose="02020603020101020101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KoPub돋움체 Medium" panose="02020603020101020101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KoPub돋움체 Medium" panose="02020603020101020101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C3F5-0936-4E80-83AE-71B89C4EF01D}" type="datetimeFigureOut">
              <a:rPr lang="ko-KR" altLang="en-US" smtClean="0"/>
              <a:t>2026-01-09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B27A8-8D62-4D4A-9482-CE8B9E056A9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6" descr="로고 Primary Identifier">
            <a:extLst>
              <a:ext uri="{FF2B5EF4-FFF2-40B4-BE49-F238E27FC236}">
                <a16:creationId xmlns:a16="http://schemas.microsoft.com/office/drawing/2014/main" id="{7B653181-3C72-9B46-2350-1F81179356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4" b="15056"/>
          <a:stretch/>
        </p:blipFill>
        <p:spPr bwMode="auto">
          <a:xfrm>
            <a:off x="77563" y="6543805"/>
            <a:ext cx="70342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8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79845"/>
            <a:ext cx="9235761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Reinforcement Learning based Alignment Tuning in Large Language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58FF7-ED5C-4C6B-B3F8-A8AB24636CE0}"/>
              </a:ext>
            </a:extLst>
          </p:cNvPr>
          <p:cNvSpPr txBox="1"/>
          <p:nvPr/>
        </p:nvSpPr>
        <p:spPr>
          <a:xfrm>
            <a:off x="1986376" y="4967925"/>
            <a:ext cx="5115832" cy="133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kern="300" spc="-90" dirty="0">
                <a:latin typeface="맑은 고딕" panose="020B0503020000020004" pitchFamily="50" charset="-127"/>
              </a:rPr>
              <a:t>2025. 01. 09</a:t>
            </a:r>
          </a:p>
          <a:p>
            <a:pPr algn="ctr">
              <a:lnSpc>
                <a:spcPct val="150000"/>
              </a:lnSpc>
            </a:pPr>
            <a:r>
              <a:rPr lang="en-US" altLang="ko-KR" b="1" spc="-137" dirty="0">
                <a:ln>
                  <a:solidFill>
                    <a:prstClr val="white">
                      <a:alpha val="0"/>
                    </a:prstClr>
                  </a:solidFill>
                </a:ln>
                <a:latin typeface="맑은 고딕" panose="020B0503020000020004" pitchFamily="50" charset="-127"/>
              </a:rPr>
              <a:t>Data Mining &amp; Quality Analytics Lab.</a:t>
            </a:r>
          </a:p>
          <a:p>
            <a:pPr algn="ctr">
              <a:lnSpc>
                <a:spcPct val="150000"/>
              </a:lnSpc>
            </a:pPr>
            <a:r>
              <a:rPr lang="ko-KR" altLang="en-US" b="1" spc="-137" dirty="0">
                <a:ln>
                  <a:solidFill>
                    <a:prstClr val="white">
                      <a:alpha val="0"/>
                    </a:prstClr>
                  </a:solidFill>
                </a:ln>
                <a:latin typeface="맑은 고딕" panose="020B0503020000020004" pitchFamily="50" charset="-127"/>
              </a:rPr>
              <a:t>이준범</a:t>
            </a:r>
            <a:endParaRPr lang="en-US" altLang="ko-KR" b="1" spc="-137" dirty="0">
              <a:ln>
                <a:solidFill>
                  <a:prstClr val="white">
                    <a:alpha val="0"/>
                  </a:prstClr>
                </a:solidFill>
              </a:ln>
              <a:latin typeface="맑은 고딕" panose="020B0503020000020004" pitchFamily="50" charset="-127"/>
            </a:endParaRPr>
          </a:p>
        </p:txBody>
      </p:sp>
      <p:pic>
        <p:nvPicPr>
          <p:cNvPr id="1028" name="Picture 4" descr="영문">
            <a:extLst>
              <a:ext uri="{FF2B5EF4-FFF2-40B4-BE49-F238E27FC236}">
                <a16:creationId xmlns:a16="http://schemas.microsoft.com/office/drawing/2014/main" id="{09C2D363-4321-7BE3-1E3A-8DE30B262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1"/>
          <a:stretch/>
        </p:blipFill>
        <p:spPr bwMode="auto">
          <a:xfrm>
            <a:off x="3714750" y="3712670"/>
            <a:ext cx="1714500" cy="13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8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14"/>
    </mc:Choice>
    <mc:Fallback>
      <p:transition spd="slow" advTm="372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90CC-2D12-6CC9-9999-3F784139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7C722D9B-B648-9F07-5C08-833FF110DE23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RLHF(Reinforcement Learning from Human Feedback)</a:t>
            </a: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사람이 직접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답변이 더 낫다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 판단하는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선호도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(Preference)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정보를 사용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하여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학습을 진행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35A554EE-4C95-C17A-DCF0-8B6CF8FAB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60A006A-0A9D-3DB2-A877-A14EB2C938D6}"/>
              </a:ext>
            </a:extLst>
          </p:cNvPr>
          <p:cNvSpPr/>
          <p:nvPr/>
        </p:nvSpPr>
        <p:spPr>
          <a:xfrm>
            <a:off x="918969" y="4650156"/>
            <a:ext cx="1146822" cy="435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A0589CE-4F1D-27FB-B706-0B2922A50CE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065791" y="4859594"/>
            <a:ext cx="506806" cy="8403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How to train to chat GPT on custom data">
            <a:extLst>
              <a:ext uri="{FF2B5EF4-FFF2-40B4-BE49-F238E27FC236}">
                <a16:creationId xmlns:a16="http://schemas.microsoft.com/office/drawing/2014/main" id="{4EFC9619-6AFB-CDB6-4CE7-BA9602ADA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19183" r="29018" b="19383"/>
          <a:stretch/>
        </p:blipFill>
        <p:spPr bwMode="auto">
          <a:xfrm>
            <a:off x="2613264" y="4296963"/>
            <a:ext cx="1137138" cy="102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F9C517B8-99C3-59A8-1423-0A074029C504}"/>
              </a:ext>
            </a:extLst>
          </p:cNvPr>
          <p:cNvSpPr txBox="1"/>
          <p:nvPr/>
        </p:nvSpPr>
        <p:spPr>
          <a:xfrm>
            <a:off x="1097990" y="4721140"/>
            <a:ext cx="78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Prompt</a:t>
            </a:r>
            <a:endParaRPr lang="ko-KR" altLang="en-US" sz="14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D49B0D2-A28C-6104-00CC-0633A58B8877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3750402" y="4802299"/>
            <a:ext cx="821598" cy="667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C8B3503F-9D76-A7A9-6D7C-0EB4EBB84136}"/>
              </a:ext>
            </a:extLst>
          </p:cNvPr>
          <p:cNvSpPr/>
          <p:nvPr/>
        </p:nvSpPr>
        <p:spPr>
          <a:xfrm>
            <a:off x="4572000" y="3861279"/>
            <a:ext cx="1146822" cy="435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52AA369-2260-4DD0-E21C-F8CEBDE8C7B9}"/>
              </a:ext>
            </a:extLst>
          </p:cNvPr>
          <p:cNvSpPr txBox="1"/>
          <p:nvPr/>
        </p:nvSpPr>
        <p:spPr>
          <a:xfrm>
            <a:off x="4645586" y="3925231"/>
            <a:ext cx="95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 A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AEAED61-659F-AB3F-7D71-749F6BFD7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850" y="3697371"/>
            <a:ext cx="681649" cy="681649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BA9EABA-42AC-1696-A0B9-3E06A2CB1B1C}"/>
              </a:ext>
            </a:extLst>
          </p:cNvPr>
          <p:cNvSpPr/>
          <p:nvPr/>
        </p:nvSpPr>
        <p:spPr>
          <a:xfrm>
            <a:off x="6708606" y="4631862"/>
            <a:ext cx="1385454" cy="48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A&lt;C&lt;B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69666A3-16B6-B99C-D60E-2D6C745679F6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3750402" y="4079120"/>
            <a:ext cx="821598" cy="729854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2FC000-2325-BC95-F384-E136E94667B5}"/>
              </a:ext>
            </a:extLst>
          </p:cNvPr>
          <p:cNvSpPr/>
          <p:nvPr/>
        </p:nvSpPr>
        <p:spPr>
          <a:xfrm>
            <a:off x="4572000" y="4584458"/>
            <a:ext cx="1146822" cy="435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59A03FA1-826E-63AE-1D38-A65863F11575}"/>
              </a:ext>
            </a:extLst>
          </p:cNvPr>
          <p:cNvSpPr txBox="1"/>
          <p:nvPr/>
        </p:nvSpPr>
        <p:spPr>
          <a:xfrm>
            <a:off x="4678590" y="4650156"/>
            <a:ext cx="93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 B</a:t>
            </a:r>
            <a:endParaRPr lang="ko-KR" altLang="en-US" sz="1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A7A9CB0-EF70-0B12-4DAC-E349F5B6B372}"/>
              </a:ext>
            </a:extLst>
          </p:cNvPr>
          <p:cNvSpPr/>
          <p:nvPr/>
        </p:nvSpPr>
        <p:spPr>
          <a:xfrm>
            <a:off x="4572000" y="5320984"/>
            <a:ext cx="1146822" cy="435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819B5B30-96E2-BE3B-1C2D-973F193F8483}"/>
              </a:ext>
            </a:extLst>
          </p:cNvPr>
          <p:cNvSpPr txBox="1"/>
          <p:nvPr/>
        </p:nvSpPr>
        <p:spPr>
          <a:xfrm>
            <a:off x="4658782" y="5389489"/>
            <a:ext cx="93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 C</a:t>
            </a:r>
            <a:endParaRPr lang="ko-KR" altLang="en-US" sz="1400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E919A46-58BD-4866-1611-05CBC7209302}"/>
              </a:ext>
            </a:extLst>
          </p:cNvPr>
          <p:cNvCxnSpPr>
            <a:cxnSpLocks/>
            <a:stCxn id="5" idx="3"/>
            <a:endCxn id="17" idx="1"/>
          </p:cNvCxnSpPr>
          <p:nvPr/>
        </p:nvCxnSpPr>
        <p:spPr>
          <a:xfrm>
            <a:off x="3750402" y="4808974"/>
            <a:ext cx="821598" cy="72985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7ECC8F11-A201-2626-460F-6E0F9CC1CC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8895" y="4570743"/>
            <a:ext cx="1918971" cy="627949"/>
          </a:xfrm>
          <a:prstGeom prst="rect">
            <a:avLst/>
          </a:prstGeom>
          <a:noFill/>
        </p:spPr>
      </p:pic>
      <p:sp>
        <p:nvSpPr>
          <p:cNvPr id="22" name="TextBox 1030">
            <a:extLst>
              <a:ext uri="{FF2B5EF4-FFF2-40B4-BE49-F238E27FC236}">
                <a16:creationId xmlns:a16="http://schemas.microsoft.com/office/drawing/2014/main" id="{B366403D-3756-EEC0-E475-E2264780AABA}"/>
              </a:ext>
            </a:extLst>
          </p:cNvPr>
          <p:cNvSpPr txBox="1"/>
          <p:nvPr/>
        </p:nvSpPr>
        <p:spPr>
          <a:xfrm>
            <a:off x="2500084" y="5342232"/>
            <a:ext cx="128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50" dirty="0"/>
              <a:t>Pre-trained Model</a:t>
            </a:r>
            <a:endParaRPr lang="ko-KR" altLang="en-US" sz="1200" b="1" spc="-150" dirty="0"/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A131E96D-D97A-893D-18EB-A4C618CB84A9}"/>
              </a:ext>
            </a:extLst>
          </p:cNvPr>
          <p:cNvSpPr txBox="1"/>
          <p:nvPr/>
        </p:nvSpPr>
        <p:spPr>
          <a:xfrm>
            <a:off x="6692262" y="4366942"/>
            <a:ext cx="141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50" dirty="0"/>
              <a:t>Human labeler </a:t>
            </a:r>
            <a:endParaRPr lang="ko-KR" altLang="en-US" sz="1200" b="1" spc="-150" dirty="0"/>
          </a:p>
        </p:txBody>
      </p:sp>
    </p:spTree>
    <p:extLst>
      <p:ext uri="{BB962C8B-B14F-4D97-AF65-F5344CB8AC3E}">
        <p14:creationId xmlns:p14="http://schemas.microsoft.com/office/powerpoint/2010/main" val="35126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36"/>
    </mc:Choice>
    <mc:Fallback>
      <p:transition spd="slow" advTm="433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F11B7-B6BD-6FCD-4D88-F9E382887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3EEEF58A-E1D2-EF95-E8C4-53ADAB69667A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RLVR(Reinforcement Learning with Verifiable Rewards)</a:t>
            </a:r>
          </a:p>
          <a:p>
            <a:pPr lvl="1">
              <a:lnSpc>
                <a:spcPct val="150000"/>
              </a:lnSpc>
            </a:pP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검증 가능한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객관적인 결과물을 보상으로 사용하여 언어 모델을 </a:t>
            </a:r>
            <a:r>
              <a:rPr lang="ko-KR" altLang="en-US" sz="1400" b="1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강화학습하는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방법론</a:t>
            </a: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 해킹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(Reward Hacking)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모델이 정답을 맞히기보다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인간 평가자나 보상 모델이 좋아할 만한 그럴듯한 말투나 복잡한 서술로 점수를 따내려는 꼼수 발생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특히 수학이나 코딩처럼 평가자가 검증하기 어려운 문제에서 심각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196A67C3-009A-5345-702E-D094AE18F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9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24"/>
    </mc:Choice>
    <mc:Fallback>
      <p:transition spd="slow" advTm="697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6E7B5-D82B-546C-9D88-E15392A6C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9D1A615-2067-0B54-55D7-6E5A9954F35F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RLVR(Reinforcement Learning with Verifiable Rewards)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Rule-based Reward System (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규칙 기반 보상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인간 대신 컴파일러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(Compiler)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나 수학 엔진이 채점관 역할을 수행 코드가 에러 없이 실행되면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+1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점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정답이 틀리면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점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단순히 최종 답만 보는 것이 아니라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풀이 과정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(Step-by-step)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마다 검증 가능한지 확인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C3F10695-F09A-83EF-9138-6AF6E0ABE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35E34D5D-975C-7744-4813-7106B5B81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6335"/>
            <a:ext cx="6096000" cy="32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5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00"/>
    </mc:Choice>
    <mc:Fallback>
      <p:transition spd="slow" advTm="793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093CC-97E0-7E47-4A65-BB100EC1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783EAA-2069-AA81-78F2-C3C695BBE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764B68A7-9D8E-3ADF-4120-C3270AD11E92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Training language models to follow instructions with human feedback (NIPS, 2022) </a:t>
            </a: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대규모 상용 모델이 인간의 의도와 선호에 맞춰 답변하도록 최적화하는 방법론 제시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GPT 3.5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모델의 핵심 기술로 채택되어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현대 초거대 언어 모델 시대를 연 결정적 논문</a:t>
            </a:r>
            <a:endParaRPr lang="en-US" altLang="ko-KR" sz="16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4" name="그림 3" descr="텍스트, 스크린샷, 폰트, 편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DF2B75-C3A7-1D92-3C7E-FB8F0B8C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889"/>
          <a:stretch>
            <a:fillRect/>
          </a:stretch>
        </p:blipFill>
        <p:spPr>
          <a:xfrm>
            <a:off x="2235199" y="2175885"/>
            <a:ext cx="5120642" cy="42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3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46"/>
    </mc:Choice>
    <mc:Fallback>
      <p:transition spd="slow" advTm="509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DEF5C-7E2A-158F-A366-D464BA38E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67E3F8-8C0D-AEE2-01B2-9F04D50A9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16D76CBE-9373-F115-6D83-610D25BA7F27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1. </a:t>
            </a:r>
            <a:r>
              <a:rPr lang="en-US" altLang="ko-KR" sz="1600" b="1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Supvervised</a:t>
            </a: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fine-tuning (SFT)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사전학습된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LM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사람이 만든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Data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로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Supervised-Fine-tunning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수행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사람이 직접 질문과 모범 답안을 작성하고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모델은 이를 보고 그대로 학습</a:t>
            </a: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9B6EFFFD-5A8E-C837-0D5E-94656A24B8FA}"/>
              </a:ext>
            </a:extLst>
          </p:cNvPr>
          <p:cNvSpPr/>
          <p:nvPr/>
        </p:nvSpPr>
        <p:spPr>
          <a:xfrm>
            <a:off x="2287395" y="2936430"/>
            <a:ext cx="3819160" cy="336258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EFA8E0-4605-C7D0-AD92-04B49ACD2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9" y="3856037"/>
            <a:ext cx="895350" cy="89535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0B3F6679-C5BB-96AD-919F-BEB4B2C01CFA}"/>
              </a:ext>
            </a:extLst>
          </p:cNvPr>
          <p:cNvSpPr txBox="1"/>
          <p:nvPr/>
        </p:nvSpPr>
        <p:spPr>
          <a:xfrm>
            <a:off x="196554" y="474775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Human labeler </a:t>
            </a:r>
            <a:endParaRPr lang="ko-KR" altLang="en-US" sz="1400" b="1" spc="-151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1D1E5D8-1821-6B24-1007-742A941A60C5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 flipV="1">
            <a:off x="1482429" y="3770211"/>
            <a:ext cx="1414154" cy="5335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28602BC-C90B-DF0A-4047-DADC7C501D22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1482429" y="4303712"/>
            <a:ext cx="1439004" cy="1067368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48C5D41-E550-F48C-839D-1A021EAD608F}"/>
              </a:ext>
            </a:extLst>
          </p:cNvPr>
          <p:cNvSpPr/>
          <p:nvPr/>
        </p:nvSpPr>
        <p:spPr>
          <a:xfrm>
            <a:off x="2896583" y="3305762"/>
            <a:ext cx="2697774" cy="928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3AD235C-CD75-DD6F-5C41-BFA323831D65}"/>
              </a:ext>
            </a:extLst>
          </p:cNvPr>
          <p:cNvSpPr/>
          <p:nvPr/>
        </p:nvSpPr>
        <p:spPr>
          <a:xfrm>
            <a:off x="2921433" y="4571429"/>
            <a:ext cx="2697772" cy="15993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16" name="Picture 6" descr="How to train to chat GPT on custom data">
            <a:extLst>
              <a:ext uri="{FF2B5EF4-FFF2-40B4-BE49-F238E27FC236}">
                <a16:creationId xmlns:a16="http://schemas.microsoft.com/office/drawing/2014/main" id="{7886BAC4-11A7-4CBF-7EB4-C78A79E04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t="16186" r="29018" b="11791"/>
          <a:stretch/>
        </p:blipFill>
        <p:spPr bwMode="auto">
          <a:xfrm>
            <a:off x="7684316" y="3905658"/>
            <a:ext cx="1181100" cy="12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id="{C8355F6E-D05D-B42D-772D-AC0B61C44815}"/>
              </a:ext>
            </a:extLst>
          </p:cNvPr>
          <p:cNvSpPr txBox="1"/>
          <p:nvPr/>
        </p:nvSpPr>
        <p:spPr>
          <a:xfrm>
            <a:off x="3829425" y="3023593"/>
            <a:ext cx="104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/>
              <a:t>prompt</a:t>
            </a:r>
            <a:endParaRPr lang="ko-KR" altLang="en-US" b="1" dirty="0"/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004F7EEE-5AEC-0D6D-75AC-27391D55603E}"/>
              </a:ext>
            </a:extLst>
          </p:cNvPr>
          <p:cNvSpPr txBox="1"/>
          <p:nvPr/>
        </p:nvSpPr>
        <p:spPr>
          <a:xfrm>
            <a:off x="3499067" y="4309372"/>
            <a:ext cx="198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/>
              <a:t>Demonstrations</a:t>
            </a:r>
            <a:endParaRPr lang="ko-KR" altLang="en-US" sz="1400" b="1" dirty="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7CC22C8A-F166-E33C-46CF-F58F5F871842}"/>
              </a:ext>
            </a:extLst>
          </p:cNvPr>
          <p:cNvSpPr txBox="1"/>
          <p:nvPr/>
        </p:nvSpPr>
        <p:spPr>
          <a:xfrm>
            <a:off x="7631413" y="5111758"/>
            <a:ext cx="128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Pre-trained Model</a:t>
            </a:r>
            <a:endParaRPr lang="ko-KR" altLang="en-US" sz="1600" b="1" spc="-151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9A13F0C-CB23-64BC-FBA1-EBD91982EC55}"/>
              </a:ext>
            </a:extLst>
          </p:cNvPr>
          <p:cNvSpPr txBox="1"/>
          <p:nvPr/>
        </p:nvSpPr>
        <p:spPr>
          <a:xfrm>
            <a:off x="6120094" y="4036865"/>
            <a:ext cx="1847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b="1" dirty="0"/>
              <a:t>Instruction tunning</a:t>
            </a:r>
            <a:endParaRPr lang="ko-KR" altLang="en-US" sz="1100" b="1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08A15027-C5A0-8FF7-C391-40471C187EE4}"/>
              </a:ext>
            </a:extLst>
          </p:cNvPr>
          <p:cNvSpPr/>
          <p:nvPr/>
        </p:nvSpPr>
        <p:spPr>
          <a:xfrm>
            <a:off x="6490763" y="4261305"/>
            <a:ext cx="822884" cy="4446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3BBA3368-655F-86CA-E731-495565D9917C}"/>
              </a:ext>
            </a:extLst>
          </p:cNvPr>
          <p:cNvSpPr txBox="1"/>
          <p:nvPr/>
        </p:nvSpPr>
        <p:spPr>
          <a:xfrm>
            <a:off x="3118394" y="3428183"/>
            <a:ext cx="2254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1" dirty="0"/>
              <a:t>수학 문제를 풀어줘</a:t>
            </a:r>
            <a:br>
              <a:rPr lang="en-US" altLang="ko-KR" sz="1400" b="1" dirty="0"/>
            </a:br>
            <a:r>
              <a:rPr lang="en-US" altLang="ko-KR" sz="1400" b="1" dirty="0"/>
              <a:t>3+5 =</a:t>
            </a:r>
          </a:p>
          <a:p>
            <a:pPr algn="ctr"/>
            <a:r>
              <a:rPr lang="en-US" altLang="ko-KR" sz="1400" b="1" dirty="0"/>
              <a:t>5-2 =</a:t>
            </a:r>
            <a:endParaRPr lang="ko-KR" altLang="en-US" sz="1400" b="1" dirty="0"/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CD38A3D2-4BF0-91A5-C2BE-61A6E409448B}"/>
              </a:ext>
            </a:extLst>
          </p:cNvPr>
          <p:cNvSpPr txBox="1"/>
          <p:nvPr/>
        </p:nvSpPr>
        <p:spPr>
          <a:xfrm>
            <a:off x="3239700" y="4686201"/>
            <a:ext cx="225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3+5 =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098121D-FA2A-3B12-EE78-F7173A5BE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051" y="4686201"/>
            <a:ext cx="320272" cy="32027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FA7ECD-5214-FB8C-EFCF-A50330CF9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685" y="5061543"/>
            <a:ext cx="320272" cy="320272"/>
          </a:xfrm>
          <a:prstGeom prst="rect">
            <a:avLst/>
          </a:prstGeom>
        </p:spPr>
      </p:pic>
      <p:sp>
        <p:nvSpPr>
          <p:cNvPr id="27" name="TextBox 40">
            <a:extLst>
              <a:ext uri="{FF2B5EF4-FFF2-40B4-BE49-F238E27FC236}">
                <a16:creationId xmlns:a16="http://schemas.microsoft.com/office/drawing/2014/main" id="{63A77680-093E-4F8D-6962-F12EACC3965E}"/>
              </a:ext>
            </a:extLst>
          </p:cNvPr>
          <p:cNvSpPr txBox="1"/>
          <p:nvPr/>
        </p:nvSpPr>
        <p:spPr>
          <a:xfrm>
            <a:off x="5008701" y="5038036"/>
            <a:ext cx="225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BFDF282F-A742-D84E-FFCD-C29F252B6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051" y="5381815"/>
            <a:ext cx="320272" cy="320272"/>
          </a:xfrm>
          <a:prstGeom prst="rect">
            <a:avLst/>
          </a:prstGeom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AA358B9-EC0C-4CDC-21ED-01EEB2DC565B}"/>
              </a:ext>
            </a:extLst>
          </p:cNvPr>
          <p:cNvSpPr txBox="1"/>
          <p:nvPr/>
        </p:nvSpPr>
        <p:spPr>
          <a:xfrm>
            <a:off x="3227323" y="5392129"/>
            <a:ext cx="225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5-2 =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94D78AF9-1E46-3D20-E7C7-F89B84CF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685" y="5783328"/>
            <a:ext cx="320272" cy="320272"/>
          </a:xfrm>
          <a:prstGeom prst="rect">
            <a:avLst/>
          </a:prstGeom>
        </p:spPr>
      </p:pic>
      <p:sp>
        <p:nvSpPr>
          <p:cNvPr id="31" name="TextBox 46">
            <a:extLst>
              <a:ext uri="{FF2B5EF4-FFF2-40B4-BE49-F238E27FC236}">
                <a16:creationId xmlns:a16="http://schemas.microsoft.com/office/drawing/2014/main" id="{8C629A01-2DCA-073C-08C6-C41725FEA2C1}"/>
              </a:ext>
            </a:extLst>
          </p:cNvPr>
          <p:cNvSpPr txBox="1"/>
          <p:nvPr/>
        </p:nvSpPr>
        <p:spPr>
          <a:xfrm>
            <a:off x="4993018" y="5777597"/>
            <a:ext cx="225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1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90"/>
    </mc:Choice>
    <mc:Fallback>
      <p:transition spd="slow" advTm="819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6EC38-7EE4-7658-FA38-B8EB58AF0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A9FBF9-144B-CEFA-8566-F1295D150D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E8679991-963C-C08C-2CF4-A9C582E7A007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2. Reward modeling (RM)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dirty="0"/>
              <a:t>모델이 생성한 여러 답변에 대해 사람이 순위를 매김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DE31687-88D2-F3B7-6E12-CD3B2AFB70DE}"/>
              </a:ext>
            </a:extLst>
          </p:cNvPr>
          <p:cNvSpPr/>
          <p:nvPr/>
        </p:nvSpPr>
        <p:spPr>
          <a:xfrm>
            <a:off x="101601" y="3718243"/>
            <a:ext cx="5160004" cy="23435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8C5D41-E550-F48C-839D-1A021EAD608F}"/>
              </a:ext>
            </a:extLst>
          </p:cNvPr>
          <p:cNvSpPr/>
          <p:nvPr/>
        </p:nvSpPr>
        <p:spPr>
          <a:xfrm>
            <a:off x="196075" y="4678731"/>
            <a:ext cx="1146822" cy="435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D8B6A67-59ED-59A7-F6C7-AEBE6DA8113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342897" y="4888169"/>
            <a:ext cx="506806" cy="8403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ow to train to chat GPT on custom data">
            <a:extLst>
              <a:ext uri="{FF2B5EF4-FFF2-40B4-BE49-F238E27FC236}">
                <a16:creationId xmlns:a16="http://schemas.microsoft.com/office/drawing/2014/main" id="{7886BAC4-11A7-4CBF-7EB4-C78A79E04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19183" r="29018" b="19383"/>
          <a:stretch/>
        </p:blipFill>
        <p:spPr bwMode="auto">
          <a:xfrm>
            <a:off x="1890370" y="4325538"/>
            <a:ext cx="1137138" cy="102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C8355F6E-D05D-B42D-772D-AC0B61C44815}"/>
              </a:ext>
            </a:extLst>
          </p:cNvPr>
          <p:cNvSpPr txBox="1"/>
          <p:nvPr/>
        </p:nvSpPr>
        <p:spPr>
          <a:xfrm>
            <a:off x="375096" y="4749715"/>
            <a:ext cx="78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Prompt</a:t>
            </a:r>
            <a:endParaRPr lang="ko-KR" altLang="en-US" sz="140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947D176-13BD-B044-EF07-7BCCEC304A37}"/>
              </a:ext>
            </a:extLst>
          </p:cNvPr>
          <p:cNvCxnSpPr>
            <a:cxnSpLocks/>
            <a:stCxn id="13" idx="3"/>
            <a:endCxn id="37" idx="1"/>
          </p:cNvCxnSpPr>
          <p:nvPr/>
        </p:nvCxnSpPr>
        <p:spPr>
          <a:xfrm flipV="1">
            <a:off x="3027508" y="4830874"/>
            <a:ext cx="821598" cy="667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C5DECE0-0E34-8F6E-90A9-B9DB8BCDAE0A}"/>
              </a:ext>
            </a:extLst>
          </p:cNvPr>
          <p:cNvSpPr/>
          <p:nvPr/>
        </p:nvSpPr>
        <p:spPr>
          <a:xfrm>
            <a:off x="3849106" y="3889854"/>
            <a:ext cx="1146822" cy="435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8EB29546-2DCC-43B9-942B-2E0C42771902}"/>
              </a:ext>
            </a:extLst>
          </p:cNvPr>
          <p:cNvSpPr txBox="1"/>
          <p:nvPr/>
        </p:nvSpPr>
        <p:spPr>
          <a:xfrm>
            <a:off x="3922692" y="3953806"/>
            <a:ext cx="95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 A 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18C69D05-CEDA-B223-969F-B179D3E37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956" y="3725946"/>
            <a:ext cx="681649" cy="681649"/>
          </a:xfrm>
          <a:prstGeom prst="rect">
            <a:avLst/>
          </a:prstGeom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5AFD7269-EFE0-881F-EEEC-2A5EBAB8C6C2}"/>
              </a:ext>
            </a:extLst>
          </p:cNvPr>
          <p:cNvSpPr/>
          <p:nvPr/>
        </p:nvSpPr>
        <p:spPr>
          <a:xfrm>
            <a:off x="5985712" y="4660437"/>
            <a:ext cx="1385454" cy="48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A&lt;C&lt;B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A9F681E9-AD6A-3F93-D246-14F0A76391C1}"/>
              </a:ext>
            </a:extLst>
          </p:cNvPr>
          <p:cNvCxnSpPr>
            <a:cxnSpLocks/>
            <a:stCxn id="13" idx="3"/>
            <a:endCxn id="32" idx="1"/>
          </p:cNvCxnSpPr>
          <p:nvPr/>
        </p:nvCxnSpPr>
        <p:spPr>
          <a:xfrm flipV="1">
            <a:off x="3027508" y="4107695"/>
            <a:ext cx="821598" cy="729854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0063064-12A1-EA86-4C78-99ACFC1E3DD3}"/>
              </a:ext>
            </a:extLst>
          </p:cNvPr>
          <p:cNvSpPr/>
          <p:nvPr/>
        </p:nvSpPr>
        <p:spPr>
          <a:xfrm>
            <a:off x="3849106" y="4613033"/>
            <a:ext cx="1146822" cy="435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86EC4910-B360-49BA-E130-B13D73F67DAD}"/>
              </a:ext>
            </a:extLst>
          </p:cNvPr>
          <p:cNvSpPr txBox="1"/>
          <p:nvPr/>
        </p:nvSpPr>
        <p:spPr>
          <a:xfrm>
            <a:off x="3955696" y="4678731"/>
            <a:ext cx="93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 B</a:t>
            </a:r>
            <a:endParaRPr lang="ko-KR" altLang="en-US" sz="14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D02C81E-D6C7-76C9-C347-C708E36FF3A6}"/>
              </a:ext>
            </a:extLst>
          </p:cNvPr>
          <p:cNvSpPr/>
          <p:nvPr/>
        </p:nvSpPr>
        <p:spPr>
          <a:xfrm>
            <a:off x="3849106" y="5349559"/>
            <a:ext cx="1146822" cy="435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76974CBF-23BD-B805-0E50-6BBD6C7AD1FF}"/>
              </a:ext>
            </a:extLst>
          </p:cNvPr>
          <p:cNvSpPr txBox="1"/>
          <p:nvPr/>
        </p:nvSpPr>
        <p:spPr>
          <a:xfrm>
            <a:off x="3935888" y="5418064"/>
            <a:ext cx="93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 C</a:t>
            </a:r>
            <a:endParaRPr lang="ko-KR" altLang="en-US" sz="1400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B713992D-AD40-2466-3D4B-4443BF87FFC7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>
            <a:off x="3027508" y="4837549"/>
            <a:ext cx="821598" cy="72985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A1F7A2B3-F4F0-522D-F560-8D24F9F9B7F9}"/>
              </a:ext>
            </a:extLst>
          </p:cNvPr>
          <p:cNvSpPr/>
          <p:nvPr/>
        </p:nvSpPr>
        <p:spPr>
          <a:xfrm>
            <a:off x="7551706" y="4659889"/>
            <a:ext cx="491916" cy="4446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D2611E1B-1DFC-8663-BBC9-CD417AF01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6001" y="4599318"/>
            <a:ext cx="1918971" cy="627949"/>
          </a:xfrm>
          <a:prstGeom prst="rect">
            <a:avLst/>
          </a:prstGeom>
          <a:noFill/>
        </p:spPr>
      </p:pic>
      <p:sp>
        <p:nvSpPr>
          <p:cNvPr id="45" name="TextBox 1028">
            <a:extLst>
              <a:ext uri="{FF2B5EF4-FFF2-40B4-BE49-F238E27FC236}">
                <a16:creationId xmlns:a16="http://schemas.microsoft.com/office/drawing/2014/main" id="{9BC76308-1124-D98A-E0A3-171396F5F218}"/>
              </a:ext>
            </a:extLst>
          </p:cNvPr>
          <p:cNvSpPr txBox="1"/>
          <p:nvPr/>
        </p:nvSpPr>
        <p:spPr>
          <a:xfrm>
            <a:off x="1684465" y="3429000"/>
            <a:ext cx="1879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여러 개 답변을 출력</a:t>
            </a:r>
          </a:p>
        </p:txBody>
      </p:sp>
      <p:sp>
        <p:nvSpPr>
          <p:cNvPr id="46" name="TextBox 1030">
            <a:extLst>
              <a:ext uri="{FF2B5EF4-FFF2-40B4-BE49-F238E27FC236}">
                <a16:creationId xmlns:a16="http://schemas.microsoft.com/office/drawing/2014/main" id="{08472908-19FC-3DEF-BB92-6B3EF77888DA}"/>
              </a:ext>
            </a:extLst>
          </p:cNvPr>
          <p:cNvSpPr txBox="1"/>
          <p:nvPr/>
        </p:nvSpPr>
        <p:spPr>
          <a:xfrm>
            <a:off x="1777190" y="5370807"/>
            <a:ext cx="1286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50" dirty="0"/>
              <a:t>Pre-trained Model</a:t>
            </a:r>
            <a:endParaRPr lang="ko-KR" altLang="en-US" sz="1200" b="1" spc="-150" dirty="0"/>
          </a:p>
        </p:txBody>
      </p:sp>
      <p:pic>
        <p:nvPicPr>
          <p:cNvPr id="47" name="Picture 2" descr="신경망 - 무료 과학 기술개 아이콘">
            <a:extLst>
              <a:ext uri="{FF2B5EF4-FFF2-40B4-BE49-F238E27FC236}">
                <a16:creationId xmlns:a16="http://schemas.microsoft.com/office/drawing/2014/main" id="{51FB48A1-FF19-6C52-A8C5-1EA9112F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00" y="4419471"/>
            <a:ext cx="912726" cy="9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032">
            <a:extLst>
              <a:ext uri="{FF2B5EF4-FFF2-40B4-BE49-F238E27FC236}">
                <a16:creationId xmlns:a16="http://schemas.microsoft.com/office/drawing/2014/main" id="{3C4613CB-1EB7-6A23-D041-38B5E2B787E5}"/>
              </a:ext>
            </a:extLst>
          </p:cNvPr>
          <p:cNvSpPr txBox="1"/>
          <p:nvPr/>
        </p:nvSpPr>
        <p:spPr>
          <a:xfrm>
            <a:off x="8072467" y="5267230"/>
            <a:ext cx="10128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50" dirty="0">
                <a:solidFill>
                  <a:schemeClr val="tx1"/>
                </a:solidFill>
              </a:rPr>
              <a:t>Reward model</a:t>
            </a:r>
            <a:endParaRPr lang="ko-KR" altLang="en-US" sz="1200" b="1" spc="-150" dirty="0">
              <a:solidFill>
                <a:schemeClr val="tx1"/>
              </a:solidFill>
            </a:endParaRPr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4910CD4C-3DAF-C911-18D9-F7586B557700}"/>
              </a:ext>
            </a:extLst>
          </p:cNvPr>
          <p:cNvSpPr txBox="1"/>
          <p:nvPr/>
        </p:nvSpPr>
        <p:spPr>
          <a:xfrm>
            <a:off x="5969368" y="4395517"/>
            <a:ext cx="141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50" dirty="0"/>
              <a:t>Human labeler </a:t>
            </a:r>
            <a:endParaRPr lang="ko-KR" altLang="en-US" sz="1200" b="1" spc="-150" dirty="0"/>
          </a:p>
        </p:txBody>
      </p:sp>
    </p:spTree>
    <p:extLst>
      <p:ext uri="{BB962C8B-B14F-4D97-AF65-F5344CB8AC3E}">
        <p14:creationId xmlns:p14="http://schemas.microsoft.com/office/powerpoint/2010/main" val="233344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62"/>
    </mc:Choice>
    <mc:Fallback>
      <p:transition spd="slow" advTm="838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FB6D3-2ED7-D495-2B6F-3E6DBB92A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081CB8-EA0B-6FA2-DDE8-C58AE5BEC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77EE086-2589-09E7-DE74-F40966677F44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2. Reward modeling (RM)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사람이 매긴 순위를 기반으로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Reward model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학습 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C10BEE19-A6B1-4A98-3362-485CA849BE13}"/>
                  </a:ext>
                </a:extLst>
              </p:cNvPr>
              <p:cNvSpPr/>
              <p:nvPr/>
            </p:nvSpPr>
            <p:spPr>
              <a:xfrm>
                <a:off x="254441" y="3259777"/>
                <a:ext cx="4201535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pc="-88" smtClean="0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ko-KR" sz="1400" i="1" spc="-88" smtClean="0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pc="-88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pc="-88" smtClean="0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𝜓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 spc="-88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i="1" spc="-88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pc="-88" smtClean="0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400" b="0" i="1" spc="-88" smtClean="0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ko-KR" sz="1400" i="1" spc="-88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altLang="ko-KR" sz="1400" i="1" spc="-88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pc="-88" smtClean="0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1400" b="0" i="1" spc="-88" smtClean="0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ko-KR" sz="1400" b="0" i="0" spc="-88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spc="-88" smtClean="0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b="0" i="0" spc="-88" smtClean="0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altLang="ko-KR" sz="1400" i="1" spc="-88" smtClean="0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b="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sz="140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400" b="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sz="1400" b="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40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sz="1400" b="0" i="1" spc="-88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altLang="ko-KR" sz="1400" i="1" spc="-88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b="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400" b="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sz="1400" b="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ko-KR" sz="1400" b="0" i="1" spc="-88" smtClean="0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ko-KR" sz="1400" b="0" i="1" spc="-88">
                              <a:ln>
                                <a:solidFill>
                                  <a:schemeClr val="bg1">
                                    <a:alpha val="0"/>
                                  </a:schemeClr>
                                </a:solidFill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altLang="ko-KR" sz="1400" i="1" spc="-88">
                                  <a:ln>
                                    <a:solidFill>
                                      <a:schemeClr val="bg1">
                                        <a:alpha val="0"/>
                                      </a:schemeClr>
                                    </a:solidFill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pc="-88" smtClean="0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400" b="0" i="1" spc="-88" smtClean="0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ko-KR" sz="1400" b="0" i="1" spc="-88">
                                      <a:ln>
                                        <a:solidFill>
                                          <a:schemeClr val="bg1">
                                            <a:alpha val="0"/>
                                          </a:schemeClr>
                                        </a:solidFill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40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pc="-88">
                                          <a:ln>
                                            <a:solidFill>
                                              <a:schemeClr val="bg1">
                                                <a:alpha val="0"/>
                                              </a:schemeClr>
                                            </a:solidFill>
                                          </a:ln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altLang="ko-KR" sz="1400" spc="-88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C10BEE19-A6B1-4A98-3362-485CA849B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" y="3259777"/>
                <a:ext cx="4201535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44797AA4-4EE8-14A7-FDD5-3E7090288A26}"/>
                  </a:ext>
                </a:extLst>
              </p:cNvPr>
              <p:cNvSpPr/>
              <p:nvPr/>
            </p:nvSpPr>
            <p:spPr>
              <a:xfrm>
                <a:off x="4524489" y="3429034"/>
                <a:ext cx="4674357" cy="590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𝑙𝑜𝑠𝑠</m:t>
                      </m:r>
                      <m:d>
                        <m:d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dPr>
                        <m:e>
                          <m:r>
                            <a:rPr lang="el-GR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𝜃</m:t>
                          </m:r>
                        </m:e>
                      </m:d>
                      <m:r>
                        <a:rPr lang="el-GR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=</m:t>
                      </m:r>
                      <m: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−</m:t>
                      </m:r>
                      <m:f>
                        <m:f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fPr>
                        <m:num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ko-KR" sz="1400" i="1" dirty="0">
                                      <a:solidFill>
                                        <a:srgbClr val="555555"/>
                                      </a:solidFill>
                                      <a:latin typeface="Cambria Math" panose="02040503050406030204" pitchFamily="18" charset="0"/>
                                      <a:ea typeface="Noto Sans KR" panose="020B0200000000000000" pitchFamily="50" charset="-127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 dirty="0">
                                      <a:solidFill>
                                        <a:srgbClr val="555555"/>
                                      </a:solidFill>
                                      <a:latin typeface="Cambria Math" panose="02040503050406030204" pitchFamily="18" charset="0"/>
                                      <a:ea typeface="Noto Sans KR" panose="020B0200000000000000" pitchFamily="50" charset="-127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altLang="ko-KR" sz="1400" i="1" dirty="0">
                                      <a:solidFill>
                                        <a:srgbClr val="555555"/>
                                      </a:solidFill>
                                      <a:latin typeface="Cambria Math" panose="02040503050406030204" pitchFamily="18" charset="0"/>
                                      <a:ea typeface="Noto Sans KR" panose="020B0200000000000000" pitchFamily="50" charset="-127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(</m:t>
                          </m:r>
                          <m:r>
                            <a:rPr lang="en-US" altLang="ko-KR" sz="1400" i="1" dirty="0" err="1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𝑥</m:t>
                          </m:r>
                          <m:r>
                            <a:rPr lang="en-US" altLang="ko-KR" sz="1400" i="1" dirty="0" err="1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i="1" dirty="0">
                                  <a:solidFill>
                                    <a:srgbClr val="555555"/>
                                  </a:solidFill>
                                  <a:latin typeface="Cambria Math" panose="02040503050406030204" pitchFamily="18" charset="0"/>
                                  <a:ea typeface="Noto Sans KR" panose="020B0200000000000000" pitchFamily="50" charset="-127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)∼</m:t>
                          </m:r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𝐷</m:t>
                          </m:r>
                        </m:sub>
                      </m:sSub>
                      <m: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log</m:t>
                      </m:r>
                      <m: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⁡(</m:t>
                      </m:r>
                      <m:r>
                        <a:rPr lang="el-GR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𝜎</m:t>
                      </m:r>
                      <m:r>
                        <a:rPr lang="el-GR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(</m:t>
                      </m:r>
                      <m:sSub>
                        <m:sSub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𝑟</m:t>
                          </m:r>
                        </m:e>
                        <m:sub>
                          <m:r>
                            <a:rPr lang="el-GR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𝜃</m:t>
                          </m:r>
                        </m:sub>
                      </m:sSub>
                      <m:r>
                        <a:rPr lang="el-GR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(</m:t>
                      </m:r>
                      <m:r>
                        <a:rPr lang="en-US" altLang="ko-KR" sz="1400" i="1" dirty="0" err="1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𝑥</m:t>
                      </m:r>
                      <m:r>
                        <a:rPr lang="en-US" altLang="ko-KR" sz="1400" i="1" dirty="0" err="1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𝑤</m:t>
                          </m:r>
                        </m:sub>
                      </m:sSub>
                      <m: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)−</m:t>
                      </m:r>
                      <m:sSub>
                        <m:sSub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𝑟</m:t>
                          </m:r>
                        </m:e>
                        <m:sub>
                          <m:r>
                            <a:rPr lang="el-GR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𝜃</m:t>
                          </m:r>
                        </m:sub>
                      </m:sSub>
                      <m:r>
                        <a:rPr lang="el-GR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(</m:t>
                      </m:r>
                      <m:r>
                        <a:rPr lang="en-US" altLang="ko-KR" sz="1400" i="1" dirty="0" err="1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𝑥</m:t>
                      </m:r>
                      <m:r>
                        <a:rPr lang="en-US" altLang="ko-KR" sz="1400" i="1" dirty="0" err="1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</m:ctrlPr>
                        </m:sSubPr>
                        <m:e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i="1" dirty="0">
                              <a:solidFill>
                                <a:srgbClr val="555555"/>
                              </a:solidFill>
                              <a:latin typeface="Cambria Math" panose="02040503050406030204" pitchFamily="18" charset="0"/>
                              <a:ea typeface="Noto Sans KR" panose="020B0200000000000000" pitchFamily="50" charset="-127"/>
                            </a:rPr>
                            <m:t>𝑙</m:t>
                          </m:r>
                        </m:sub>
                      </m:sSub>
                      <m:r>
                        <a:rPr lang="en-US" altLang="ko-KR" sz="1400" i="1" dirty="0">
                          <a:solidFill>
                            <a:srgbClr val="555555"/>
                          </a:solidFill>
                          <a:latin typeface="Cambria Math" panose="02040503050406030204" pitchFamily="18" charset="0"/>
                          <a:ea typeface="Noto Sans KR" panose="020B0200000000000000" pitchFamily="50" charset="-127"/>
                        </a:rPr>
                        <m:t>)))]</m:t>
                      </m:r>
                    </m:oMath>
                  </m:oMathPara>
                </a14:m>
                <a:endParaRPr lang="en-US" altLang="ko-KR" sz="1400" dirty="0">
                  <a:solidFill>
                    <a:srgbClr val="555555"/>
                  </a:solidFill>
                  <a:ea typeface="Noto Sans KR" panose="020B0200000000000000" pitchFamily="50" charset="-127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44797AA4-4EE8-14A7-FDD5-3E7090288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489" y="3429034"/>
                <a:ext cx="4674357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E80B60E-FC7A-B908-A5DF-1245DD10AACC}"/>
              </a:ext>
            </a:extLst>
          </p:cNvPr>
          <p:cNvSpPr txBox="1"/>
          <p:nvPr/>
        </p:nvSpPr>
        <p:spPr>
          <a:xfrm>
            <a:off x="1308124" y="2823141"/>
            <a:ext cx="2203005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latinLnBrk="1">
              <a:lnSpc>
                <a:spcPct val="150000"/>
              </a:lnSpc>
              <a:spcBef>
                <a:spcPts val="1000"/>
              </a:spcBef>
            </a:pPr>
            <a:r>
              <a:rPr lang="en-US" altLang="ko-KR" sz="16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ea typeface="+mj-ea"/>
                <a:cs typeface="Times New Roman" panose="02020603050405020304" pitchFamily="18" charset="0"/>
              </a:rPr>
              <a:t>Bradley-Terry model</a:t>
            </a:r>
            <a:endParaRPr lang="ko-KR" altLang="en-US" sz="1600" b="1" spc="-151" dirty="0">
              <a:ln>
                <a:solidFill>
                  <a:schemeClr val="bg1">
                    <a:alpha val="0"/>
                  </a:schemeClr>
                </a:solidFill>
              </a:ln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4E6516-3AAE-9C48-3918-9AE0D12484DC}"/>
              </a:ext>
            </a:extLst>
          </p:cNvPr>
          <p:cNvSpPr txBox="1"/>
          <p:nvPr/>
        </p:nvSpPr>
        <p:spPr>
          <a:xfrm>
            <a:off x="4778558" y="2842174"/>
            <a:ext cx="4111001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latinLnBrk="1">
              <a:lnSpc>
                <a:spcPct val="150000"/>
              </a:lnSpc>
              <a:spcBef>
                <a:spcPts val="1000"/>
              </a:spcBef>
            </a:pPr>
            <a:r>
              <a:rPr lang="en-US" altLang="ko-KR" sz="16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ea typeface="+mj-ea"/>
                <a:cs typeface="Times New Roman" panose="02020603050405020304" pitchFamily="18" charset="0"/>
              </a:rPr>
              <a:t>Binary cross-entropy Loss</a:t>
            </a:r>
            <a:endParaRPr lang="ko-KR" altLang="en-US" sz="1600" b="1" spc="-151" dirty="0">
              <a:ln>
                <a:solidFill>
                  <a:schemeClr val="bg1">
                    <a:alpha val="0"/>
                  </a:schemeClr>
                </a:solidFill>
              </a:ln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E898352-4D75-E4DF-1262-53B48DDD3EA3}"/>
              </a:ext>
            </a:extLst>
          </p:cNvPr>
          <p:cNvGrpSpPr/>
          <p:nvPr/>
        </p:nvGrpSpPr>
        <p:grpSpPr>
          <a:xfrm>
            <a:off x="1789047" y="4194579"/>
            <a:ext cx="5565907" cy="2300150"/>
            <a:chOff x="1899765" y="4194579"/>
            <a:chExt cx="5565907" cy="2300150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9B84B0E2-590D-7330-CB08-0B31FF23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5353" y="4194579"/>
              <a:ext cx="681649" cy="681649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6A3AAD37-7346-E8C0-050E-64C779C28ACE}"/>
                </a:ext>
              </a:extLst>
            </p:cNvPr>
            <p:cNvSpPr/>
            <p:nvPr/>
          </p:nvSpPr>
          <p:spPr>
            <a:xfrm>
              <a:off x="3879273" y="4575758"/>
              <a:ext cx="1385454" cy="4863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A&lt;C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2" descr="신경망 - 무료 과학 기술개 아이콘">
              <a:extLst>
                <a:ext uri="{FF2B5EF4-FFF2-40B4-BE49-F238E27FC236}">
                  <a16:creationId xmlns:a16="http://schemas.microsoft.com/office/drawing/2014/main" id="{39C98F6D-C69E-EEF2-487F-F5484D11F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946" y="5056491"/>
              <a:ext cx="912726" cy="912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1032">
              <a:extLst>
                <a:ext uri="{FF2B5EF4-FFF2-40B4-BE49-F238E27FC236}">
                  <a16:creationId xmlns:a16="http://schemas.microsoft.com/office/drawing/2014/main" id="{B9F9FE22-D270-05A7-7FCD-46D76FC6BC09}"/>
                </a:ext>
              </a:extLst>
            </p:cNvPr>
            <p:cNvSpPr txBox="1"/>
            <p:nvPr/>
          </p:nvSpPr>
          <p:spPr>
            <a:xfrm>
              <a:off x="6452813" y="5904250"/>
              <a:ext cx="101285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spc="-150" dirty="0">
                  <a:solidFill>
                    <a:schemeClr val="tx1"/>
                  </a:solidFill>
                </a:rPr>
                <a:t>Reward model</a:t>
              </a:r>
              <a:endParaRPr lang="ko-KR" altLang="en-US" sz="12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34">
              <a:extLst>
                <a:ext uri="{FF2B5EF4-FFF2-40B4-BE49-F238E27FC236}">
                  <a16:creationId xmlns:a16="http://schemas.microsoft.com/office/drawing/2014/main" id="{451DCD02-9832-B061-5004-BFF54C04D836}"/>
                </a:ext>
              </a:extLst>
            </p:cNvPr>
            <p:cNvSpPr txBox="1"/>
            <p:nvPr/>
          </p:nvSpPr>
          <p:spPr>
            <a:xfrm>
              <a:off x="1899765" y="4864150"/>
              <a:ext cx="1411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spc="-150" dirty="0"/>
                <a:t>Human labeler </a:t>
              </a:r>
              <a:endParaRPr lang="ko-KR" altLang="en-US" sz="1200" b="1" spc="-15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318FE76-8040-675E-3685-7147AD859026}"/>
                </a:ext>
              </a:extLst>
            </p:cNvPr>
            <p:cNvSpPr/>
            <p:nvPr/>
          </p:nvSpPr>
          <p:spPr>
            <a:xfrm>
              <a:off x="3879273" y="5232952"/>
              <a:ext cx="1385454" cy="4863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A&lt;B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E7790538-CE33-6E07-6DE4-EEE5D9935583}"/>
                </a:ext>
              </a:extLst>
            </p:cNvPr>
            <p:cNvSpPr/>
            <p:nvPr/>
          </p:nvSpPr>
          <p:spPr>
            <a:xfrm>
              <a:off x="3879273" y="5884455"/>
              <a:ext cx="1385454" cy="4863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B&lt;C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8B4C8D8-9BD5-70A8-221F-AFE85B2C3632}"/>
                </a:ext>
              </a:extLst>
            </p:cNvPr>
            <p:cNvSpPr/>
            <p:nvPr/>
          </p:nvSpPr>
          <p:spPr>
            <a:xfrm>
              <a:off x="1899765" y="5232952"/>
              <a:ext cx="1385454" cy="4863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A&lt;C&lt;B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B476E387-1739-032B-1024-AE8DDA2F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49351" y="5221269"/>
              <a:ext cx="1918971" cy="627949"/>
            </a:xfrm>
            <a:prstGeom prst="rect">
              <a:avLst/>
            </a:prstGeom>
            <a:noFill/>
          </p:spPr>
        </p:pic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2BFC8DBE-4E21-C708-C883-A50CD7DA614B}"/>
                </a:ext>
              </a:extLst>
            </p:cNvPr>
            <p:cNvCxnSpPr>
              <a:cxnSpLocks/>
              <a:stCxn id="9" idx="3"/>
              <a:endCxn id="35" idx="1"/>
            </p:cNvCxnSpPr>
            <p:nvPr/>
          </p:nvCxnSpPr>
          <p:spPr>
            <a:xfrm flipV="1">
              <a:off x="3285219" y="4818925"/>
              <a:ext cx="594054" cy="657194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09AA294-FE43-574F-FCEF-7D9C304500BA}"/>
                </a:ext>
              </a:extLst>
            </p:cNvPr>
            <p:cNvCxnSpPr>
              <a:cxnSpLocks/>
              <a:stCxn id="9" idx="3"/>
              <a:endCxn id="6" idx="1"/>
            </p:cNvCxnSpPr>
            <p:nvPr/>
          </p:nvCxnSpPr>
          <p:spPr>
            <a:xfrm>
              <a:off x="3285219" y="5476119"/>
              <a:ext cx="594054" cy="0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7DC7D757-1EA9-0606-687A-8336E4D64884}"/>
                </a:ext>
              </a:extLst>
            </p:cNvPr>
            <p:cNvCxnSpPr>
              <a:cxnSpLocks/>
              <a:stCxn id="9" idx="3"/>
              <a:endCxn id="8" idx="1"/>
            </p:cNvCxnSpPr>
            <p:nvPr/>
          </p:nvCxnSpPr>
          <p:spPr>
            <a:xfrm>
              <a:off x="3285219" y="5476119"/>
              <a:ext cx="594054" cy="651503"/>
            </a:xfrm>
            <a:prstGeom prst="straightConnector1">
              <a:avLst/>
            </a:prstGeom>
            <a:ln w="190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526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66"/>
    </mc:Choice>
    <mc:Fallback>
      <p:transition spd="slow" advTm="4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13832-3506-5F0F-E8DB-DB8AA4928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6056EC-73B5-1391-71D2-123118E8B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6442CB8B-4421-8186-5A70-B0DB58A6A7D8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3. Reinforcement learning (RL)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방법론을 사용하여 보상 모델에게 높은 점수를 받기 위해 스스로 답변을 생성하고 수정하면서 학습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71D1E5D8-1821-6B24-1007-742A941A60C5}"/>
              </a:ext>
            </a:extLst>
          </p:cNvPr>
          <p:cNvCxnSpPr>
            <a:cxnSpLocks/>
          </p:cNvCxnSpPr>
          <p:nvPr/>
        </p:nvCxnSpPr>
        <p:spPr>
          <a:xfrm>
            <a:off x="1546663" y="4239836"/>
            <a:ext cx="633334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ow to train to chat GPT on custom data">
            <a:extLst>
              <a:ext uri="{FF2B5EF4-FFF2-40B4-BE49-F238E27FC236}">
                <a16:creationId xmlns:a16="http://schemas.microsoft.com/office/drawing/2014/main" id="{7886BAC4-11A7-4CBF-7EB4-C78A79E04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t="16186" r="29018" b="11791"/>
          <a:stretch/>
        </p:blipFill>
        <p:spPr bwMode="auto">
          <a:xfrm>
            <a:off x="2179997" y="3639574"/>
            <a:ext cx="1181100" cy="120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5BF1C68-2A4D-106E-ABCF-B7E64508C19A}"/>
              </a:ext>
            </a:extLst>
          </p:cNvPr>
          <p:cNvSpPr/>
          <p:nvPr/>
        </p:nvSpPr>
        <p:spPr>
          <a:xfrm>
            <a:off x="444182" y="4021995"/>
            <a:ext cx="1102481" cy="435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8B6B812-E183-396C-0BF1-58E7504D8BB1}"/>
              </a:ext>
            </a:extLst>
          </p:cNvPr>
          <p:cNvSpPr txBox="1"/>
          <p:nvPr/>
        </p:nvSpPr>
        <p:spPr>
          <a:xfrm>
            <a:off x="595672" y="4074501"/>
            <a:ext cx="789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Query</a:t>
            </a:r>
            <a:endParaRPr lang="ko-KR" altLang="en-US" sz="1400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1DE496D-3AB1-2DFD-42A3-BEEC2AA5873C}"/>
              </a:ext>
            </a:extLst>
          </p:cNvPr>
          <p:cNvCxnSpPr>
            <a:cxnSpLocks/>
          </p:cNvCxnSpPr>
          <p:nvPr/>
        </p:nvCxnSpPr>
        <p:spPr>
          <a:xfrm>
            <a:off x="3361097" y="4242145"/>
            <a:ext cx="633334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B3F522C-892D-1FD5-F964-560EFF1546F4}"/>
              </a:ext>
            </a:extLst>
          </p:cNvPr>
          <p:cNvSpPr/>
          <p:nvPr/>
        </p:nvSpPr>
        <p:spPr>
          <a:xfrm>
            <a:off x="5822957" y="3806110"/>
            <a:ext cx="3127801" cy="826070"/>
          </a:xfrm>
          <a:prstGeom prst="roundRect">
            <a:avLst>
              <a:gd name="adj" fmla="val 1091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A50971B-4C13-B59B-B2E4-9D3A8E0F8D94}"/>
              </a:ext>
            </a:extLst>
          </p:cNvPr>
          <p:cNvSpPr/>
          <p:nvPr/>
        </p:nvSpPr>
        <p:spPr>
          <a:xfrm>
            <a:off x="6097064" y="4010548"/>
            <a:ext cx="1102481" cy="4356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0FC2777B-AB4E-16EA-D88A-5BDF7B72BE27}"/>
              </a:ext>
            </a:extLst>
          </p:cNvPr>
          <p:cNvSpPr txBox="1"/>
          <p:nvPr/>
        </p:nvSpPr>
        <p:spPr>
          <a:xfrm>
            <a:off x="6239873" y="4074501"/>
            <a:ext cx="78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Query</a:t>
            </a:r>
            <a:endParaRPr lang="ko-KR" altLang="en-US" sz="14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9A5EBB9-E89A-6C5C-2B27-921B19801345}"/>
              </a:ext>
            </a:extLst>
          </p:cNvPr>
          <p:cNvSpPr/>
          <p:nvPr/>
        </p:nvSpPr>
        <p:spPr>
          <a:xfrm>
            <a:off x="7646558" y="4010548"/>
            <a:ext cx="1102481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11656839-D8FD-6FD7-3E17-6F846EDDEADB}"/>
              </a:ext>
            </a:extLst>
          </p:cNvPr>
          <p:cNvSpPr txBox="1"/>
          <p:nvPr/>
        </p:nvSpPr>
        <p:spPr>
          <a:xfrm>
            <a:off x="7779528" y="4065068"/>
            <a:ext cx="83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Outputs</a:t>
            </a:r>
            <a:endParaRPr lang="ko-KR" altLang="en-US" sz="1400" dirty="0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A989C2D8-76D3-4504-EA18-CF3FFCB5A51E}"/>
              </a:ext>
            </a:extLst>
          </p:cNvPr>
          <p:cNvCxnSpPr>
            <a:cxnSpLocks/>
          </p:cNvCxnSpPr>
          <p:nvPr/>
        </p:nvCxnSpPr>
        <p:spPr>
          <a:xfrm>
            <a:off x="7217357" y="4218450"/>
            <a:ext cx="41138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4">
            <a:extLst>
              <a:ext uri="{FF2B5EF4-FFF2-40B4-BE49-F238E27FC236}">
                <a16:creationId xmlns:a16="http://schemas.microsoft.com/office/drawing/2014/main" id="{79A97F6F-BB02-7E4C-1F11-DE530944C194}"/>
              </a:ext>
            </a:extLst>
          </p:cNvPr>
          <p:cNvSpPr txBox="1"/>
          <p:nvPr/>
        </p:nvSpPr>
        <p:spPr>
          <a:xfrm>
            <a:off x="6387039" y="3639574"/>
            <a:ext cx="20353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/>
              <a:t>LLM</a:t>
            </a:r>
            <a:r>
              <a:rPr lang="ko-KR" altLang="en-US" sz="1200" b="1" dirty="0"/>
              <a:t>이 생성한 </a:t>
            </a:r>
            <a:r>
              <a:rPr lang="en-US" altLang="ko-KR" sz="1200" b="1" dirty="0"/>
              <a:t>paired data</a:t>
            </a:r>
            <a:endParaRPr lang="ko-KR" altLang="en-US" sz="1200" b="1" dirty="0"/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E64ECB51-7326-F30F-CCE0-60DE5D4725EC}"/>
              </a:ext>
            </a:extLst>
          </p:cNvPr>
          <p:cNvSpPr/>
          <p:nvPr/>
        </p:nvSpPr>
        <p:spPr>
          <a:xfrm rot="5400000">
            <a:off x="7205145" y="4692467"/>
            <a:ext cx="417457" cy="4446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39" name="Picture 2" descr="신경망 - 무료 과학 기술개 아이콘">
            <a:extLst>
              <a:ext uri="{FF2B5EF4-FFF2-40B4-BE49-F238E27FC236}">
                <a16:creationId xmlns:a16="http://schemas.microsoft.com/office/drawing/2014/main" id="{38FF7B2D-38AE-CD0E-2B04-97CAF1D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97" y="5235762"/>
            <a:ext cx="900022" cy="9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61">
            <a:extLst>
              <a:ext uri="{FF2B5EF4-FFF2-40B4-BE49-F238E27FC236}">
                <a16:creationId xmlns:a16="http://schemas.microsoft.com/office/drawing/2014/main" id="{27CEB15D-A6D1-656C-C321-BDF82FE881FA}"/>
              </a:ext>
            </a:extLst>
          </p:cNvPr>
          <p:cNvSpPr txBox="1"/>
          <p:nvPr/>
        </p:nvSpPr>
        <p:spPr>
          <a:xfrm>
            <a:off x="6981734" y="6091027"/>
            <a:ext cx="10499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spc="-150" dirty="0">
                <a:solidFill>
                  <a:schemeClr val="tx1"/>
                </a:solidFill>
              </a:rPr>
              <a:t>Reward model</a:t>
            </a:r>
            <a:endParaRPr lang="ko-KR" altLang="en-US" sz="1200" b="1" spc="-150" dirty="0">
              <a:solidFill>
                <a:schemeClr val="tx1"/>
              </a:solidFill>
            </a:endParaRPr>
          </a:p>
        </p:txBody>
      </p:sp>
      <p:sp>
        <p:nvSpPr>
          <p:cNvPr id="41" name="TextBox 1027">
            <a:extLst>
              <a:ext uri="{FF2B5EF4-FFF2-40B4-BE49-F238E27FC236}">
                <a16:creationId xmlns:a16="http://schemas.microsoft.com/office/drawing/2014/main" id="{5E85DD0F-5AFD-5B0F-0A8D-EBDE5EB0397B}"/>
              </a:ext>
            </a:extLst>
          </p:cNvPr>
          <p:cNvSpPr txBox="1"/>
          <p:nvPr/>
        </p:nvSpPr>
        <p:spPr>
          <a:xfrm>
            <a:off x="4321963" y="5408774"/>
            <a:ext cx="2035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/>
              <a:t>PPO Policy Update</a:t>
            </a:r>
            <a:endParaRPr lang="ko-KR" altLang="en-US" sz="1200" b="1" dirty="0"/>
          </a:p>
        </p:txBody>
      </p: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750F76E3-0DD7-E7AE-01A9-C1B826B7DF2E}"/>
              </a:ext>
            </a:extLst>
          </p:cNvPr>
          <p:cNvCxnSpPr>
            <a:stCxn id="39" idx="1"/>
            <a:endCxn id="10" idx="2"/>
          </p:cNvCxnSpPr>
          <p:nvPr/>
        </p:nvCxnSpPr>
        <p:spPr>
          <a:xfrm rot="10800000">
            <a:off x="2770547" y="4840099"/>
            <a:ext cx="4286150" cy="845675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8B7C5CD-B05C-8057-D47A-0581A111D6A4}"/>
              </a:ext>
            </a:extLst>
          </p:cNvPr>
          <p:cNvSpPr/>
          <p:nvPr/>
        </p:nvSpPr>
        <p:spPr>
          <a:xfrm>
            <a:off x="4072535" y="4021995"/>
            <a:ext cx="1102481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xtBox 1038">
            <a:extLst>
              <a:ext uri="{FF2B5EF4-FFF2-40B4-BE49-F238E27FC236}">
                <a16:creationId xmlns:a16="http://schemas.microsoft.com/office/drawing/2014/main" id="{4F5AF0AE-AEA6-681A-7AC5-BBDD93397941}"/>
              </a:ext>
            </a:extLst>
          </p:cNvPr>
          <p:cNvSpPr txBox="1"/>
          <p:nvPr/>
        </p:nvSpPr>
        <p:spPr>
          <a:xfrm>
            <a:off x="4205505" y="4076515"/>
            <a:ext cx="83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/>
              <a:t>Outputs</a:t>
            </a:r>
            <a:endParaRPr lang="ko-KR" altLang="en-US" sz="1400" dirty="0"/>
          </a:p>
        </p:txBody>
      </p:sp>
      <p:sp>
        <p:nvSpPr>
          <p:cNvPr id="45" name="화살표: 오른쪽 44">
            <a:extLst>
              <a:ext uri="{FF2B5EF4-FFF2-40B4-BE49-F238E27FC236}">
                <a16:creationId xmlns:a16="http://schemas.microsoft.com/office/drawing/2014/main" id="{276E2598-BD51-0B4A-C39C-EC3E5E1FD8EC}"/>
              </a:ext>
            </a:extLst>
          </p:cNvPr>
          <p:cNvSpPr/>
          <p:nvPr/>
        </p:nvSpPr>
        <p:spPr>
          <a:xfrm>
            <a:off x="5290258" y="4028241"/>
            <a:ext cx="417457" cy="44467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07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56"/>
    </mc:Choice>
    <mc:Fallback>
      <p:transition spd="slow" advTm="6425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586C6-9DD4-B6B2-AEE0-C18E376C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960182-219D-7A35-DD34-16F577B44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33142BF0-58F1-D11E-ACC0-7B2ED7AC5ECA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3. Reinforcement learning (RL)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강화학습 과정에서 모델이 기존에 가진 일반 지식을 잊어버리는 현상 발생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원본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Pretraining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데이터를 학습 과정에 섞어주어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모델의 범용 성능 저하를 최소화함</a:t>
            </a: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F3838C-09A5-E276-D2CC-EAB56328EC06}"/>
                  </a:ext>
                </a:extLst>
              </p:cNvPr>
              <p:cNvSpPr txBox="1"/>
              <p:nvPr/>
            </p:nvSpPr>
            <p:spPr>
              <a:xfrm>
                <a:off x="-1347953" y="3429000"/>
                <a:ext cx="12092153" cy="930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𝑜𝑏𝑗𝑒𝑐𝑡𝑖𝑣𝑒</m:t>
                      </m:r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l-GR" altLang="ko-KR" i="1" dirty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altLang="ko-KR" i="1" dirty="0">
                          <a:latin typeface="Cambria Math" panose="02040503050406030204" pitchFamily="18" charset="0"/>
                        </a:rPr>
                        <m:t>) =</m:t>
                      </m:r>
                      <m:sSub>
                        <m:sSubPr>
                          <m:ctrlPr>
                            <a:rPr lang="en-US" altLang="ko-K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d>
                            <m:dPr>
                              <m:ctrlPr>
                                <a:rPr lang="en-US" altLang="ko-KR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i="1" dirty="0" err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altLang="ko-KR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l-GR" altLang="ko-KR" i="1" dirty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  <m:t>𝑅𝐿</m:t>
                                  </m:r>
                                </m:sup>
                              </m:sSubSup>
                            </m:sub>
                          </m:sSub>
                        </m:sub>
                      </m:sSub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l-GR" altLang="ko-KR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l-GR" altLang="ko-K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l-GR" altLang="ko-KR" i="1" dirty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altLang="ko-K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⁡(</m:t>
                      </m:r>
                      <m:sSubSup>
                        <m:sSubSupPr>
                          <m:ctrlPr>
                            <a:rPr lang="en-US" altLang="ko-KR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ko-KR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l-GR" altLang="ko-KR" i="1" dirty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  <m:sup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𝑅𝐿</m:t>
                          </m:r>
                        </m:sup>
                      </m:sSubSup>
                      <m:d>
                        <m:dPr>
                          <m:endChr m:val="|"/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)/</m:t>
                      </m:r>
                      <m:sSup>
                        <m:sSup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ko-KR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𝑆𝐹𝑇</m:t>
                          </m:r>
                        </m:sup>
                      </m:sSup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))]  </m:t>
                      </m:r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l-GR" altLang="ko-KR" i="1" dirty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l-GR" altLang="ko-K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ko-KR" i="1" dirty="0">
                                  <a:latin typeface="Cambria Math" panose="02040503050406030204" pitchFamily="18" charset="0"/>
                                </a:rPr>
                                <m:t>𝑝𝑟𝑒𝑡𝑟𝑎𝑖𝑛</m:t>
                              </m:r>
                            </m:sub>
                          </m:sSub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altLang="ko-K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i="0" dirty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altLang="ko-KR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l-GR" altLang="ko-KR" i="1" dirty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  <m:sup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  <m:t>𝑅𝐿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l-GR" altLang="ko-K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F3838C-09A5-E276-D2CC-EAB56328E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7953" y="3429000"/>
                <a:ext cx="12092153" cy="930768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AC6B12-C7B6-FAD4-53AC-528D27D264DB}"/>
              </a:ext>
            </a:extLst>
          </p:cNvPr>
          <p:cNvSpPr/>
          <p:nvPr/>
        </p:nvSpPr>
        <p:spPr bwMode="auto">
          <a:xfrm>
            <a:off x="5098225" y="3429000"/>
            <a:ext cx="2969444" cy="432330"/>
          </a:xfrm>
          <a:prstGeom prst="rect">
            <a:avLst/>
          </a:prstGeom>
          <a:solidFill>
            <a:srgbClr val="377DB7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70DBAD9-414A-999C-CFB0-58EB8B3D25F0}"/>
              </a:ext>
            </a:extLst>
          </p:cNvPr>
          <p:cNvSpPr/>
          <p:nvPr/>
        </p:nvSpPr>
        <p:spPr bwMode="auto">
          <a:xfrm>
            <a:off x="4006392" y="3461068"/>
            <a:ext cx="857839" cy="334154"/>
          </a:xfrm>
          <a:prstGeom prst="rect">
            <a:avLst/>
          </a:prstGeom>
          <a:solidFill>
            <a:srgbClr val="00B050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KR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AD9085B-33EB-AFB8-B6A0-2944733DF0CA}"/>
              </a:ext>
            </a:extLst>
          </p:cNvPr>
          <p:cNvSpPr/>
          <p:nvPr/>
        </p:nvSpPr>
        <p:spPr bwMode="auto">
          <a:xfrm>
            <a:off x="225682" y="4939073"/>
            <a:ext cx="540000" cy="252000"/>
          </a:xfrm>
          <a:prstGeom prst="rect">
            <a:avLst/>
          </a:prstGeom>
          <a:solidFill>
            <a:srgbClr val="00B050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81C7209-BEDD-FEE2-4FAE-AE111B18CF15}"/>
              </a:ext>
            </a:extLst>
          </p:cNvPr>
          <p:cNvSpPr/>
          <p:nvPr/>
        </p:nvSpPr>
        <p:spPr bwMode="auto">
          <a:xfrm>
            <a:off x="225681" y="5417652"/>
            <a:ext cx="540000" cy="252000"/>
          </a:xfrm>
          <a:prstGeom prst="rect">
            <a:avLst/>
          </a:prstGeom>
          <a:solidFill>
            <a:srgbClr val="377DB7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F5DBD0C-084B-E0BE-91E2-D4DD6A8477AC}"/>
              </a:ext>
            </a:extLst>
          </p:cNvPr>
          <p:cNvSpPr/>
          <p:nvPr/>
        </p:nvSpPr>
        <p:spPr bwMode="auto">
          <a:xfrm>
            <a:off x="3400424" y="3942789"/>
            <a:ext cx="2737103" cy="372923"/>
          </a:xfrm>
          <a:prstGeom prst="rect">
            <a:avLst/>
          </a:prstGeom>
          <a:solidFill>
            <a:srgbClr val="FF6100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DC4EB5F-C07F-7E40-589B-AD7ED116E897}"/>
              </a:ext>
            </a:extLst>
          </p:cNvPr>
          <p:cNvSpPr/>
          <p:nvPr/>
        </p:nvSpPr>
        <p:spPr bwMode="auto">
          <a:xfrm>
            <a:off x="225681" y="5896231"/>
            <a:ext cx="540000" cy="252000"/>
          </a:xfrm>
          <a:prstGeom prst="rect">
            <a:avLst/>
          </a:prstGeom>
          <a:solidFill>
            <a:srgbClr val="FF6100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ore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돋움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106BB7-2B0B-CCE7-A3A4-8EEC809A6D41}"/>
              </a:ext>
            </a:extLst>
          </p:cNvPr>
          <p:cNvSpPr txBox="1"/>
          <p:nvPr/>
        </p:nvSpPr>
        <p:spPr>
          <a:xfrm>
            <a:off x="911763" y="4939073"/>
            <a:ext cx="7352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200" b="1" dirty="0"/>
              <a:t>R</a:t>
            </a:r>
            <a:r>
              <a:rPr lang="ko-KR" altLang="ko-KR" sz="1200" b="1" dirty="0" err="1"/>
              <a:t>eward</a:t>
            </a:r>
            <a:r>
              <a:rPr lang="ko-KR" altLang="ko-KR" sz="1200" b="1" dirty="0"/>
              <a:t> </a:t>
            </a:r>
            <a:r>
              <a:rPr lang="ko-KR" altLang="ko-KR" sz="1200" b="1" dirty="0" err="1"/>
              <a:t>Term</a:t>
            </a:r>
            <a:r>
              <a:rPr lang="ko-KR" altLang="ko-KR" sz="1200" dirty="0"/>
              <a:t>: 인간의 선호도가 반영된 </a:t>
            </a:r>
            <a:r>
              <a:rPr lang="ko-KR" altLang="ko-KR" sz="1200" dirty="0" err="1"/>
              <a:t>Reward</a:t>
            </a:r>
            <a:r>
              <a:rPr lang="ko-KR" altLang="ko-KR" sz="1200" dirty="0"/>
              <a:t> </a:t>
            </a:r>
            <a:r>
              <a:rPr lang="ko-KR" altLang="ko-KR" sz="1200" dirty="0" err="1"/>
              <a:t>Model의</a:t>
            </a:r>
            <a:r>
              <a:rPr lang="ko-KR" altLang="ko-KR" sz="1200" dirty="0"/>
              <a:t> 점수를 최대화하는 기본적인 강화학습 목표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5F9777-6C5F-B304-D124-A6F09D456DBD}"/>
              </a:ext>
            </a:extLst>
          </p:cNvPr>
          <p:cNvSpPr txBox="1"/>
          <p:nvPr/>
        </p:nvSpPr>
        <p:spPr>
          <a:xfrm>
            <a:off x="911763" y="5354264"/>
            <a:ext cx="9024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/>
              <a:t>KL Penalty Term</a:t>
            </a:r>
            <a:r>
              <a:rPr lang="en-US" altLang="ko-KR" sz="1200" dirty="0"/>
              <a:t>:</a:t>
            </a:r>
            <a:r>
              <a:rPr lang="ko-KR" altLang="en-US" sz="1200" dirty="0"/>
              <a:t> </a:t>
            </a:r>
            <a:r>
              <a:rPr lang="en-US" altLang="ko-KR" sz="1200" dirty="0"/>
              <a:t>SFT </a:t>
            </a:r>
            <a:r>
              <a:rPr lang="ko-KR" altLang="en-US" sz="1200" dirty="0"/>
              <a:t>모델과의 분포 차이</a:t>
            </a:r>
            <a:r>
              <a:rPr lang="en-US" altLang="ko-KR" sz="1200" dirty="0"/>
              <a:t>(KL Divergence)</a:t>
            </a:r>
            <a:r>
              <a:rPr lang="ko-KR" altLang="en-US" sz="1200" dirty="0"/>
              <a:t>에 페널티를 주어</a:t>
            </a:r>
            <a:r>
              <a:rPr lang="en-US" altLang="ko-KR" sz="1200" dirty="0"/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/>
              <a:t> </a:t>
            </a:r>
            <a:r>
              <a:rPr lang="ko-KR" altLang="en-US" sz="1200" dirty="0"/>
              <a:t>모델이 기존 문법에서 벗어나거나 보상만을 쫓는 </a:t>
            </a:r>
            <a:r>
              <a:rPr lang="ko-KR" altLang="en-US" sz="1200" dirty="0" err="1"/>
              <a:t>과최적화방지</a:t>
            </a:r>
            <a:endParaRPr lang="ko-KR" altLang="ko-K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FD4802-9636-F3B5-20FC-27BF30C34D73}"/>
                  </a:ext>
                </a:extLst>
              </p:cNvPr>
              <p:cNvSpPr txBox="1"/>
              <p:nvPr/>
            </p:nvSpPr>
            <p:spPr>
              <a:xfrm>
                <a:off x="911764" y="5896231"/>
                <a:ext cx="9024935" cy="47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sz="1200" b="1" dirty="0"/>
                  <a:t>Pretraining </a:t>
                </a:r>
                <a:r>
                  <a:rPr lang="ko-KR" altLang="ko-KR" sz="1200" b="1" dirty="0" err="1"/>
                  <a:t>Term</a:t>
                </a:r>
                <a:r>
                  <a:rPr lang="ko-KR" altLang="ko-KR" sz="1200" dirty="0"/>
                  <a:t>: 원본 말뭉치(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200" dirty="0">
                            <a:latin typeface="Cambria Math" panose="02040503050406030204" pitchFamily="18" charset="0"/>
                          </a:rPr>
                          <m:t>𝑝𝑟𝑒𝑡𝑟𝑎𝑖𝑛</m:t>
                        </m:r>
                      </m:sub>
                    </m:sSub>
                    <m:r>
                      <a:rPr lang="en-US" altLang="ko-KR" sz="1200" dirty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ko-KR" altLang="ko-KR" sz="1200" dirty="0"/>
                  <a:t>를 학습 과정에 섞어주어, 튜닝 중 발생하는 </a:t>
                </a:r>
                <a:endParaRPr lang="en-US" altLang="ko-KR" sz="1200" dirty="0"/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altLang="ko-KR" sz="1200" dirty="0"/>
                  <a:t>일반 상식 및 언어 능력 소실(</a:t>
                </a:r>
                <a:r>
                  <a:rPr lang="ko-KR" altLang="ko-KR" sz="1200" dirty="0" err="1"/>
                  <a:t>Catastrophic</a:t>
                </a:r>
                <a:r>
                  <a:rPr lang="ko-KR" altLang="ko-KR" sz="1200" dirty="0"/>
                  <a:t> </a:t>
                </a:r>
                <a:r>
                  <a:rPr lang="ko-KR" altLang="ko-KR" sz="1200" dirty="0" err="1"/>
                  <a:t>Forgetting</a:t>
                </a:r>
                <a:r>
                  <a:rPr lang="ko-KR" altLang="ko-KR" sz="1200" dirty="0"/>
                  <a:t>) 해결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7FD4802-9636-F3B5-20FC-27BF30C34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64" y="5896231"/>
                <a:ext cx="9024935" cy="478272"/>
              </a:xfrm>
              <a:prstGeom prst="rect">
                <a:avLst/>
              </a:prstGeom>
              <a:blipFill>
                <a:blip r:embed="rId4"/>
                <a:stretch>
                  <a:fillRect l="-68" t="-1266" b="-7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21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79"/>
    </mc:Choice>
    <mc:Fallback>
      <p:transition spd="slow" advTm="8227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27D0B-3EED-07A5-9AF4-DAD0A0AF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A2DB17-C120-DECE-A12F-1C5913750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DD35231C-136F-5177-7FD5-930CDA3A2566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3. Reinforcement learning (RL)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강화학습 과정에서 모델이 기존에 가진 일반 지식을 잊어버리는 현상 발생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 모델에만 지나치게 맞춰지는 것을 막기 위해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SFT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모델과의 차이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(KL Divergence)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제약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원본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Pretraining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데이터를 학습 과정에 섞어주어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모델의 범용 성능 저하를 최소화함</a:t>
            </a: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220E0BA-585B-79E3-DE6C-65C395712342}"/>
              </a:ext>
            </a:extLst>
          </p:cNvPr>
          <p:cNvSpPr/>
          <p:nvPr/>
        </p:nvSpPr>
        <p:spPr>
          <a:xfrm>
            <a:off x="255645" y="4314228"/>
            <a:ext cx="841554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Query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480A4BA7-DB51-D801-139A-9E1FDD329F2C}"/>
              </a:ext>
            </a:extLst>
          </p:cNvPr>
          <p:cNvGrpSpPr/>
          <p:nvPr/>
        </p:nvGrpSpPr>
        <p:grpSpPr>
          <a:xfrm>
            <a:off x="2611250" y="4313027"/>
            <a:ext cx="873767" cy="435682"/>
            <a:chOff x="3011627" y="4020794"/>
            <a:chExt cx="1143533" cy="435682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DD6FFB7-FC7E-75B4-709A-AE51BE4D13D8}"/>
                </a:ext>
              </a:extLst>
            </p:cNvPr>
            <p:cNvSpPr/>
            <p:nvPr/>
          </p:nvSpPr>
          <p:spPr>
            <a:xfrm>
              <a:off x="3032730" y="4020794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TextBox 1038">
              <a:extLst>
                <a:ext uri="{FF2B5EF4-FFF2-40B4-BE49-F238E27FC236}">
                  <a16:creationId xmlns:a16="http://schemas.microsoft.com/office/drawing/2014/main" id="{8713F2BE-0CA5-3C43-3084-A355D44A63F0}"/>
                </a:ext>
              </a:extLst>
            </p:cNvPr>
            <p:cNvSpPr txBox="1"/>
            <p:nvPr/>
          </p:nvSpPr>
          <p:spPr>
            <a:xfrm>
              <a:off x="3011627" y="4075314"/>
              <a:ext cx="1143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/>
                <a:t>Outputs</a:t>
              </a:r>
              <a:endParaRPr lang="ko-KR" altLang="en-US" sz="1400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AE38B3D-E751-76DE-3444-23ACCD01CDBC}"/>
              </a:ext>
            </a:extLst>
          </p:cNvPr>
          <p:cNvGrpSpPr/>
          <p:nvPr/>
        </p:nvGrpSpPr>
        <p:grpSpPr>
          <a:xfrm>
            <a:off x="1413968" y="4054622"/>
            <a:ext cx="880512" cy="952492"/>
            <a:chOff x="1943709" y="3762389"/>
            <a:chExt cx="880512" cy="952492"/>
          </a:xfrm>
        </p:grpSpPr>
        <p:sp>
          <p:nvSpPr>
            <p:cNvPr id="20" name="사다리꼴 19">
              <a:extLst>
                <a:ext uri="{FF2B5EF4-FFF2-40B4-BE49-F238E27FC236}">
                  <a16:creationId xmlns:a16="http://schemas.microsoft.com/office/drawing/2014/main" id="{520E8899-0BA4-E7BE-6674-3010DBF3A97B}"/>
                </a:ext>
              </a:extLst>
            </p:cNvPr>
            <p:cNvSpPr/>
            <p:nvPr/>
          </p:nvSpPr>
          <p:spPr>
            <a:xfrm rot="5400000">
              <a:off x="1907719" y="3798379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1038">
              <a:extLst>
                <a:ext uri="{FF2B5EF4-FFF2-40B4-BE49-F238E27FC236}">
                  <a16:creationId xmlns:a16="http://schemas.microsoft.com/office/drawing/2014/main" id="{156A4A51-3D44-E874-C074-F267238AC4BB}"/>
                </a:ext>
              </a:extLst>
            </p:cNvPr>
            <p:cNvSpPr txBox="1"/>
            <p:nvPr/>
          </p:nvSpPr>
          <p:spPr>
            <a:xfrm>
              <a:off x="1965695" y="3977025"/>
              <a:ext cx="83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Policy Model</a:t>
              </a:r>
              <a:endParaRPr lang="ko-KR" altLang="en-US" sz="1400" dirty="0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89CFEE5-03DE-DFD9-AFE4-EE31A7FE09C1}"/>
              </a:ext>
            </a:extLst>
          </p:cNvPr>
          <p:cNvGrpSpPr/>
          <p:nvPr/>
        </p:nvGrpSpPr>
        <p:grpSpPr>
          <a:xfrm>
            <a:off x="3843371" y="2943831"/>
            <a:ext cx="988732" cy="952492"/>
            <a:chOff x="4946311" y="2708160"/>
            <a:chExt cx="988732" cy="952492"/>
          </a:xfrm>
        </p:grpSpPr>
        <p:sp>
          <p:nvSpPr>
            <p:cNvPr id="26" name="사다리꼴 25">
              <a:extLst>
                <a:ext uri="{FF2B5EF4-FFF2-40B4-BE49-F238E27FC236}">
                  <a16:creationId xmlns:a16="http://schemas.microsoft.com/office/drawing/2014/main" id="{C99B4810-1B5E-2FDD-73FE-6FEE7F5F1DD5}"/>
                </a:ext>
              </a:extLst>
            </p:cNvPr>
            <p:cNvSpPr/>
            <p:nvPr/>
          </p:nvSpPr>
          <p:spPr>
            <a:xfrm rot="5400000">
              <a:off x="4964431" y="2744150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TextBox 1038">
              <a:extLst>
                <a:ext uri="{FF2B5EF4-FFF2-40B4-BE49-F238E27FC236}">
                  <a16:creationId xmlns:a16="http://schemas.microsoft.com/office/drawing/2014/main" id="{0362D5BA-01F3-C343-FF64-1113A9DF7013}"/>
                </a:ext>
              </a:extLst>
            </p:cNvPr>
            <p:cNvSpPr txBox="1"/>
            <p:nvPr/>
          </p:nvSpPr>
          <p:spPr>
            <a:xfrm>
              <a:off x="4946311" y="2922796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Reference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BEE45DE-A450-5C87-3B12-265BB7B89895}"/>
              </a:ext>
            </a:extLst>
          </p:cNvPr>
          <p:cNvGrpSpPr/>
          <p:nvPr/>
        </p:nvGrpSpPr>
        <p:grpSpPr>
          <a:xfrm>
            <a:off x="3843371" y="4060960"/>
            <a:ext cx="988732" cy="952492"/>
            <a:chOff x="4946311" y="3831521"/>
            <a:chExt cx="988732" cy="952492"/>
          </a:xfrm>
        </p:grpSpPr>
        <p:sp>
          <p:nvSpPr>
            <p:cNvPr id="27" name="사다리꼴 26">
              <a:extLst>
                <a:ext uri="{FF2B5EF4-FFF2-40B4-BE49-F238E27FC236}">
                  <a16:creationId xmlns:a16="http://schemas.microsoft.com/office/drawing/2014/main" id="{1BB427B8-C193-36B7-9F7A-BD711B896716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TextBox 1038">
              <a:extLst>
                <a:ext uri="{FF2B5EF4-FFF2-40B4-BE49-F238E27FC236}">
                  <a16:creationId xmlns:a16="http://schemas.microsoft.com/office/drawing/2014/main" id="{1F04B5A7-7849-F7FE-B61E-3B7B2DE8A7D0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Reward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F93C28ED-45A1-444F-C86A-FC1F68235C70}"/>
              </a:ext>
            </a:extLst>
          </p:cNvPr>
          <p:cNvGrpSpPr/>
          <p:nvPr/>
        </p:nvGrpSpPr>
        <p:grpSpPr>
          <a:xfrm>
            <a:off x="3843371" y="5178089"/>
            <a:ext cx="988732" cy="952492"/>
            <a:chOff x="4946311" y="3831521"/>
            <a:chExt cx="988732" cy="952492"/>
          </a:xfrm>
        </p:grpSpPr>
        <p:sp>
          <p:nvSpPr>
            <p:cNvPr id="40" name="사다리꼴 39">
              <a:extLst>
                <a:ext uri="{FF2B5EF4-FFF2-40B4-BE49-F238E27FC236}">
                  <a16:creationId xmlns:a16="http://schemas.microsoft.com/office/drawing/2014/main" id="{9344DE43-F67E-BEAB-B965-398BE3063F17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1038">
              <a:extLst>
                <a:ext uri="{FF2B5EF4-FFF2-40B4-BE49-F238E27FC236}">
                  <a16:creationId xmlns:a16="http://schemas.microsoft.com/office/drawing/2014/main" id="{12EDCA73-175D-CE50-5810-2C7979A3706F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Value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AE3C102E-A817-8328-B879-6EA53C34C638}"/>
              </a:ext>
            </a:extLst>
          </p:cNvPr>
          <p:cNvCxnSpPr>
            <a:cxnSpLocks/>
            <a:stCxn id="4" idx="3"/>
            <a:endCxn id="24" idx="1"/>
          </p:cNvCxnSpPr>
          <p:nvPr/>
        </p:nvCxnSpPr>
        <p:spPr>
          <a:xfrm flipV="1">
            <a:off x="1097199" y="4530868"/>
            <a:ext cx="338755" cy="12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29893E81-5004-E64F-DDC3-AF49A43412E3}"/>
              </a:ext>
            </a:extLst>
          </p:cNvPr>
          <p:cNvCxnSpPr>
            <a:cxnSpLocks/>
            <a:stCxn id="20" idx="0"/>
            <a:endCxn id="22" idx="1"/>
          </p:cNvCxnSpPr>
          <p:nvPr/>
        </p:nvCxnSpPr>
        <p:spPr>
          <a:xfrm>
            <a:off x="2294480" y="4530868"/>
            <a:ext cx="332895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8820937D-EF7F-DFB2-DDF5-2B17EF7DB989}"/>
              </a:ext>
            </a:extLst>
          </p:cNvPr>
          <p:cNvCxnSpPr>
            <a:cxnSpLocks/>
            <a:stCxn id="22" idx="3"/>
            <a:endCxn id="34" idx="1"/>
          </p:cNvCxnSpPr>
          <p:nvPr/>
        </p:nvCxnSpPr>
        <p:spPr>
          <a:xfrm>
            <a:off x="3469774" y="4530868"/>
            <a:ext cx="373597" cy="10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15D14955-D362-2484-DA07-610F14AE0775}"/>
              </a:ext>
            </a:extLst>
          </p:cNvPr>
          <p:cNvCxnSpPr>
            <a:cxnSpLocks/>
            <a:stCxn id="22" idx="3"/>
            <a:endCxn id="31" idx="1"/>
          </p:cNvCxnSpPr>
          <p:nvPr/>
        </p:nvCxnSpPr>
        <p:spPr>
          <a:xfrm flipV="1">
            <a:off x="3469774" y="3420077"/>
            <a:ext cx="373597" cy="111079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연결선: 꺾임 56">
            <a:extLst>
              <a:ext uri="{FF2B5EF4-FFF2-40B4-BE49-F238E27FC236}">
                <a16:creationId xmlns:a16="http://schemas.microsoft.com/office/drawing/2014/main" id="{010C0B1C-5066-5FDD-608E-CBA3DC2DF81F}"/>
              </a:ext>
            </a:extLst>
          </p:cNvPr>
          <p:cNvCxnSpPr>
            <a:cxnSpLocks/>
            <a:stCxn id="22" idx="3"/>
            <a:endCxn id="41" idx="1"/>
          </p:cNvCxnSpPr>
          <p:nvPr/>
        </p:nvCxnSpPr>
        <p:spPr>
          <a:xfrm>
            <a:off x="3469774" y="4530868"/>
            <a:ext cx="373597" cy="1117235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8A38930D-5CA6-8726-1C92-DDBC90C89AB2}"/>
              </a:ext>
            </a:extLst>
          </p:cNvPr>
          <p:cNvSpPr/>
          <p:nvPr/>
        </p:nvSpPr>
        <p:spPr>
          <a:xfrm>
            <a:off x="5267585" y="3726712"/>
            <a:ext cx="1102481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TextBox 1038">
            <a:extLst>
              <a:ext uri="{FF2B5EF4-FFF2-40B4-BE49-F238E27FC236}">
                <a16:creationId xmlns:a16="http://schemas.microsoft.com/office/drawing/2014/main" id="{F04DECEA-101F-9BA1-0373-0AD2692E97E5}"/>
              </a:ext>
            </a:extLst>
          </p:cNvPr>
          <p:cNvSpPr txBox="1"/>
          <p:nvPr/>
        </p:nvSpPr>
        <p:spPr>
          <a:xfrm>
            <a:off x="5400555" y="3781232"/>
            <a:ext cx="83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Reward</a:t>
            </a:r>
            <a:endParaRPr lang="ko-KR" altLang="en-US" sz="1400" dirty="0"/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2F93BBA3-A9B2-CE10-4938-7DF5DBADDB01}"/>
              </a:ext>
            </a:extLst>
          </p:cNvPr>
          <p:cNvGrpSpPr/>
          <p:nvPr/>
        </p:nvGrpSpPr>
        <p:grpSpPr>
          <a:xfrm>
            <a:off x="5267585" y="5474031"/>
            <a:ext cx="1102481" cy="435682"/>
            <a:chOff x="6519875" y="3564476"/>
            <a:chExt cx="1102481" cy="435682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C2CF601-1675-0262-1488-24B758AC01D1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TextBox 1038">
              <a:extLst>
                <a:ext uri="{FF2B5EF4-FFF2-40B4-BE49-F238E27FC236}">
                  <a16:creationId xmlns:a16="http://schemas.microsoft.com/office/drawing/2014/main" id="{2F496393-F5D5-C6FA-0A14-6102C0DA6493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Value</a:t>
              </a:r>
              <a:endParaRPr lang="ko-KR" altLang="en-US" sz="1400" dirty="0"/>
            </a:p>
          </p:txBody>
        </p:sp>
      </p:grp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2AEAF5E1-159D-B2C0-CAE5-AA5D502203ED}"/>
              </a:ext>
            </a:extLst>
          </p:cNvPr>
          <p:cNvCxnSpPr>
            <a:cxnSpLocks/>
            <a:endCxn id="66" idx="1"/>
          </p:cNvCxnSpPr>
          <p:nvPr/>
        </p:nvCxnSpPr>
        <p:spPr>
          <a:xfrm flipV="1">
            <a:off x="4777993" y="5691872"/>
            <a:ext cx="489592" cy="6232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F6C3F153-EE7C-298C-7CA7-3C7D8545F52C}"/>
              </a:ext>
            </a:extLst>
          </p:cNvPr>
          <p:cNvGrpSpPr/>
          <p:nvPr/>
        </p:nvGrpSpPr>
        <p:grpSpPr>
          <a:xfrm>
            <a:off x="6200383" y="4561599"/>
            <a:ext cx="1102481" cy="435682"/>
            <a:chOff x="6519875" y="3564476"/>
            <a:chExt cx="1102481" cy="435682"/>
          </a:xfrm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6CACD08D-D466-356C-7A23-568A12DA1A7D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TextBox 1038">
              <a:extLst>
                <a:ext uri="{FF2B5EF4-FFF2-40B4-BE49-F238E27FC236}">
                  <a16:creationId xmlns:a16="http://schemas.microsoft.com/office/drawing/2014/main" id="{F4D010EB-F321-73A8-6A75-754EB064C9CC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GAE</a:t>
              </a:r>
              <a:endParaRPr lang="ko-KR" altLang="en-US" sz="1400" dirty="0"/>
            </a:p>
          </p:txBody>
        </p:sp>
      </p:grpSp>
      <p:cxnSp>
        <p:nvCxnSpPr>
          <p:cNvPr id="87" name="연결선: 꺾임 86">
            <a:extLst>
              <a:ext uri="{FF2B5EF4-FFF2-40B4-BE49-F238E27FC236}">
                <a16:creationId xmlns:a16="http://schemas.microsoft.com/office/drawing/2014/main" id="{1691FCFE-8721-D9A3-BF86-AE47E8AF4BDF}"/>
              </a:ext>
            </a:extLst>
          </p:cNvPr>
          <p:cNvCxnSpPr>
            <a:stCxn id="31" idx="3"/>
            <a:endCxn id="63" idx="1"/>
          </p:cNvCxnSpPr>
          <p:nvPr/>
        </p:nvCxnSpPr>
        <p:spPr>
          <a:xfrm>
            <a:off x="4832103" y="3420077"/>
            <a:ext cx="435482" cy="524476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꺾임 87">
            <a:extLst>
              <a:ext uri="{FF2B5EF4-FFF2-40B4-BE49-F238E27FC236}">
                <a16:creationId xmlns:a16="http://schemas.microsoft.com/office/drawing/2014/main" id="{936496AC-43F2-9B63-12B8-E5A5024DBCEF}"/>
              </a:ext>
            </a:extLst>
          </p:cNvPr>
          <p:cNvCxnSpPr>
            <a:cxnSpLocks/>
            <a:stCxn id="34" idx="3"/>
            <a:endCxn id="63" idx="1"/>
          </p:cNvCxnSpPr>
          <p:nvPr/>
        </p:nvCxnSpPr>
        <p:spPr>
          <a:xfrm flipV="1">
            <a:off x="4832103" y="3944553"/>
            <a:ext cx="435482" cy="58642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CBA3CC13-E4F6-ACE2-8EA9-DBCC3A426E32}"/>
              </a:ext>
            </a:extLst>
          </p:cNvPr>
          <p:cNvGrpSpPr/>
          <p:nvPr/>
        </p:nvGrpSpPr>
        <p:grpSpPr>
          <a:xfrm>
            <a:off x="7698122" y="4561599"/>
            <a:ext cx="1139512" cy="435682"/>
            <a:chOff x="6519875" y="3564476"/>
            <a:chExt cx="1139512" cy="435682"/>
          </a:xfrm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13D466A6-571A-B64D-BC07-B4DDF1DA0FD5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3" name="TextBox 1038">
              <a:extLst>
                <a:ext uri="{FF2B5EF4-FFF2-40B4-BE49-F238E27FC236}">
                  <a16:creationId xmlns:a16="http://schemas.microsoft.com/office/drawing/2014/main" id="{2BC368B3-204C-C725-FEDE-252004BB7326}"/>
                </a:ext>
              </a:extLst>
            </p:cNvPr>
            <p:cNvSpPr txBox="1"/>
            <p:nvPr/>
          </p:nvSpPr>
          <p:spPr>
            <a:xfrm>
              <a:off x="6519875" y="3628423"/>
              <a:ext cx="113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Advantage</a:t>
              </a:r>
              <a:endParaRPr lang="ko-KR" altLang="en-US" sz="1400" dirty="0"/>
            </a:p>
          </p:txBody>
        </p:sp>
      </p:grpSp>
      <p:cxnSp>
        <p:nvCxnSpPr>
          <p:cNvPr id="94" name="연결선: 꺾임 93">
            <a:extLst>
              <a:ext uri="{FF2B5EF4-FFF2-40B4-BE49-F238E27FC236}">
                <a16:creationId xmlns:a16="http://schemas.microsoft.com/office/drawing/2014/main" id="{D3E155CC-634C-6292-77B5-E3FAA55443ED}"/>
              </a:ext>
            </a:extLst>
          </p:cNvPr>
          <p:cNvCxnSpPr>
            <a:cxnSpLocks/>
            <a:stCxn id="63" idx="2"/>
            <a:endCxn id="72" idx="1"/>
          </p:cNvCxnSpPr>
          <p:nvPr/>
        </p:nvCxnSpPr>
        <p:spPr>
          <a:xfrm rot="16200000" flipH="1">
            <a:off x="5701081" y="4280138"/>
            <a:ext cx="617046" cy="381557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연결선: 꺾임 99">
            <a:extLst>
              <a:ext uri="{FF2B5EF4-FFF2-40B4-BE49-F238E27FC236}">
                <a16:creationId xmlns:a16="http://schemas.microsoft.com/office/drawing/2014/main" id="{F74AA61F-0098-0D36-E718-F129CE7FEFCC}"/>
              </a:ext>
            </a:extLst>
          </p:cNvPr>
          <p:cNvCxnSpPr>
            <a:cxnSpLocks/>
            <a:stCxn id="67" idx="0"/>
            <a:endCxn id="72" idx="1"/>
          </p:cNvCxnSpPr>
          <p:nvPr/>
        </p:nvCxnSpPr>
        <p:spPr>
          <a:xfrm rot="5400000" flipH="1" flipV="1">
            <a:off x="5635049" y="4963217"/>
            <a:ext cx="749111" cy="381558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62B38188-45C6-827C-3FD0-A3D9537B54FF}"/>
              </a:ext>
            </a:extLst>
          </p:cNvPr>
          <p:cNvCxnSpPr>
            <a:cxnSpLocks/>
            <a:stCxn id="72" idx="3"/>
            <a:endCxn id="93" idx="1"/>
          </p:cNvCxnSpPr>
          <p:nvPr/>
        </p:nvCxnSpPr>
        <p:spPr>
          <a:xfrm flipV="1">
            <a:off x="7302864" y="4779435"/>
            <a:ext cx="395258" cy="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연결선: 꺾임 108">
            <a:extLst>
              <a:ext uri="{FF2B5EF4-FFF2-40B4-BE49-F238E27FC236}">
                <a16:creationId xmlns:a16="http://schemas.microsoft.com/office/drawing/2014/main" id="{E9A06547-F1B3-CD46-27EA-243E631713EB}"/>
              </a:ext>
            </a:extLst>
          </p:cNvPr>
          <p:cNvCxnSpPr>
            <a:stCxn id="72" idx="2"/>
            <a:endCxn id="40" idx="3"/>
          </p:cNvCxnSpPr>
          <p:nvPr/>
        </p:nvCxnSpPr>
        <p:spPr>
          <a:xfrm rot="5400000">
            <a:off x="5033063" y="4301956"/>
            <a:ext cx="1023236" cy="2413887"/>
          </a:xfrm>
          <a:prstGeom prst="bentConnector3">
            <a:avLst>
              <a:gd name="adj1" fmla="val 120367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연결선: 꺾임 109">
            <a:extLst>
              <a:ext uri="{FF2B5EF4-FFF2-40B4-BE49-F238E27FC236}">
                <a16:creationId xmlns:a16="http://schemas.microsoft.com/office/drawing/2014/main" id="{6F676F63-123E-CF2D-DC1F-20899762D719}"/>
              </a:ext>
            </a:extLst>
          </p:cNvPr>
          <p:cNvCxnSpPr>
            <a:cxnSpLocks/>
            <a:stCxn id="92" idx="0"/>
            <a:endCxn id="20" idx="1"/>
          </p:cNvCxnSpPr>
          <p:nvPr/>
        </p:nvCxnSpPr>
        <p:spPr>
          <a:xfrm rot="16200000" flipV="1">
            <a:off x="4853338" y="1165573"/>
            <a:ext cx="396913" cy="6395139"/>
          </a:xfrm>
          <a:prstGeom prst="bentConnector3">
            <a:avLst>
              <a:gd name="adj1" fmla="val 41851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그림 117" descr="클립아트, 그래픽, 창의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4BAD9D-B740-975C-EAC6-C94D1F32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91" y="4347239"/>
            <a:ext cx="360000" cy="360000"/>
          </a:xfrm>
          <a:prstGeom prst="rect">
            <a:avLst/>
          </a:prstGeom>
        </p:spPr>
      </p:pic>
      <p:pic>
        <p:nvPicPr>
          <p:cNvPr id="119" name="그림 118" descr="클립아트, 그래픽, 창의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7922E9-C116-B0C6-87C5-867C862B5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2" y="5476328"/>
            <a:ext cx="360000" cy="360000"/>
          </a:xfrm>
          <a:prstGeom prst="rect">
            <a:avLst/>
          </a:prstGeom>
        </p:spPr>
      </p:pic>
      <p:pic>
        <p:nvPicPr>
          <p:cNvPr id="121" name="그림 120" descr="상징, 그래픽, 폰트, 눈송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019343-743F-5F16-1A68-8F19603DD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041" y="4363018"/>
            <a:ext cx="360000" cy="360000"/>
          </a:xfrm>
          <a:prstGeom prst="rect">
            <a:avLst/>
          </a:prstGeom>
        </p:spPr>
      </p:pic>
      <p:pic>
        <p:nvPicPr>
          <p:cNvPr id="122" name="그림 121" descr="상징, 그래픽, 폰트, 눈송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4641CB-A594-96C6-4EFA-411E5F9C1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13" y="328705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6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67"/>
    </mc:Choice>
    <mc:Fallback>
      <p:transition spd="slow" advTm="911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4E5D5-9D3D-E7E8-84CB-480AD8118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3">
            <a:extLst>
              <a:ext uri="{FF2B5EF4-FFF2-40B4-BE49-F238E27FC236}">
                <a16:creationId xmlns:a16="http://schemas.microsoft.com/office/drawing/2014/main" id="{3CED5763-B2AD-74EB-04F6-20953BF8CAEB}"/>
              </a:ext>
            </a:extLst>
          </p:cNvPr>
          <p:cNvSpPr txBox="1">
            <a:spLocks/>
          </p:cNvSpPr>
          <p:nvPr/>
        </p:nvSpPr>
        <p:spPr>
          <a:xfrm>
            <a:off x="4191490" y="1872883"/>
            <a:ext cx="4952510" cy="34678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600" b="1" spc="-150" dirty="0"/>
              <a:t>이준범 </a:t>
            </a:r>
            <a:r>
              <a:rPr lang="en-US" altLang="ko-KR" sz="1600" b="1" spc="-150" dirty="0"/>
              <a:t>(</a:t>
            </a:r>
            <a:r>
              <a:rPr lang="en-US" altLang="ko-KR" sz="1600" b="1" spc="-150" dirty="0" err="1"/>
              <a:t>Junbeom</a:t>
            </a:r>
            <a:r>
              <a:rPr lang="ko-KR" altLang="en-US" sz="1600" b="1" spc="-150" dirty="0"/>
              <a:t> </a:t>
            </a:r>
            <a:r>
              <a:rPr lang="en-US" altLang="ko-KR" sz="1600" b="1" spc="-150" dirty="0"/>
              <a:t>LEE)</a:t>
            </a:r>
          </a:p>
          <a:p>
            <a:pPr lvl="1">
              <a:lnSpc>
                <a:spcPct val="130000"/>
              </a:lnSpc>
            </a:pP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고려대학교 산업경영공학과 석사과정 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(2024.03 ~)</a:t>
            </a:r>
          </a:p>
          <a:p>
            <a:pPr lvl="1">
              <a:lnSpc>
                <a:spcPct val="130000"/>
              </a:lnSpc>
            </a:pP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Data Mining &amp; Quality Analytics Lab. (</a:t>
            </a:r>
            <a:r>
              <a:rPr lang="ko-KR" altLang="en-US" sz="1400" spc="-150" dirty="0" err="1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김성범</a:t>
            </a:r>
            <a:r>
              <a:rPr lang="ko-KR" altLang="en-US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 교수님</a:t>
            </a: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)</a:t>
            </a:r>
          </a:p>
          <a:p>
            <a:pPr lvl="1">
              <a:lnSpc>
                <a:spcPct val="130000"/>
              </a:lnSpc>
            </a:pPr>
            <a:endParaRPr lang="en-US" altLang="ko-KR" sz="1400" spc="-150" dirty="0">
              <a:ln>
                <a:solidFill>
                  <a:schemeClr val="bg1">
                    <a:alpha val="0"/>
                  </a:schemeClr>
                </a:solidFill>
              </a:ln>
              <a:cs typeface="Arial" pitchFamily="34" charset="0"/>
            </a:endParaRPr>
          </a:p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o-KR" altLang="en-US" sz="1600" b="1" spc="-150" dirty="0"/>
              <a:t>관심 연구 분야</a:t>
            </a:r>
            <a:endParaRPr lang="en-US" altLang="ko-KR" sz="1600" b="1" spc="-150" dirty="0"/>
          </a:p>
          <a:p>
            <a:pPr lvl="1">
              <a:lnSpc>
                <a:spcPct val="130000"/>
              </a:lnSpc>
            </a:pP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Reinforcement learning</a:t>
            </a:r>
          </a:p>
          <a:p>
            <a:pPr lvl="1">
              <a:lnSpc>
                <a:spcPct val="130000"/>
              </a:lnSpc>
            </a:pPr>
            <a:endParaRPr lang="en-US" altLang="ko-KR" sz="1400" spc="-150" dirty="0">
              <a:ln>
                <a:solidFill>
                  <a:schemeClr val="bg1">
                    <a:alpha val="0"/>
                  </a:schemeClr>
                </a:solidFill>
              </a:ln>
              <a:cs typeface="Arial" pitchFamily="34" charset="0"/>
            </a:endParaRPr>
          </a:p>
          <a:p>
            <a:pPr marL="400050" lvl="1" indent="-4000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ko-KR" sz="1600" b="1" spc="-150" dirty="0">
                <a:ea typeface="+mj-ea"/>
              </a:rPr>
              <a:t>E-mail</a:t>
            </a:r>
          </a:p>
          <a:p>
            <a:pPr lvl="1">
              <a:lnSpc>
                <a:spcPct val="130000"/>
              </a:lnSpc>
            </a:pPr>
            <a:r>
              <a:rPr lang="en-US" altLang="ko-KR" sz="1400" spc="-150" dirty="0">
                <a:ln>
                  <a:solidFill>
                    <a:schemeClr val="bg1">
                      <a:alpha val="0"/>
                    </a:schemeClr>
                  </a:solidFill>
                </a:ln>
                <a:cs typeface="Arial" pitchFamily="34" charset="0"/>
              </a:rPr>
              <a:t>junbeom99@korea.ac.kr</a:t>
            </a:r>
          </a:p>
          <a:p>
            <a:pPr lvl="1">
              <a:lnSpc>
                <a:spcPct val="130000"/>
              </a:lnSpc>
            </a:pPr>
            <a:endParaRPr lang="en-US" altLang="ko-KR" spc="-150" dirty="0"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2E39B40-60DE-6996-3327-4928E11D5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0" y="1643602"/>
            <a:ext cx="2778104" cy="3570796"/>
          </a:xfrm>
          <a:prstGeom prst="rect">
            <a:avLst/>
          </a:prstGeom>
        </p:spPr>
      </p:pic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66E795CC-0835-237C-6A25-7938CB13AEBB}"/>
              </a:ext>
            </a:extLst>
          </p:cNvPr>
          <p:cNvSpPr txBox="1">
            <a:spLocks/>
          </p:cNvSpPr>
          <p:nvPr/>
        </p:nvSpPr>
        <p:spPr>
          <a:xfrm>
            <a:off x="193242" y="324856"/>
            <a:ext cx="8196135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2800" b="1" kern="1200" spc="-132" baseline="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22041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844083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266124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1688165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solidFill>
                  <a:srgbClr val="404040"/>
                </a:solidFill>
              </a:rPr>
              <a:t>발표자 소개</a:t>
            </a:r>
            <a:endParaRPr 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3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04"/>
    </mc:Choice>
    <mc:Fallback>
      <p:transition spd="slow" advTm="322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61EF-BADD-F81B-C891-A9875BB3D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54BBC4-2A4D-58D2-3931-47FF27FBC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 err="1"/>
              <a:t>InstructGPT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596A6B82-9D5E-3320-39A6-0D9F35C02E16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Experiment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RLHF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방법론을 사용한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모델이 기존의 모델들 대비 높은 성능을 나타냄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1.3B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모델을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RLHF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적용한 모델이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175B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SFT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모델만 적용한 경우보다 높은 성능을 보임</a:t>
            </a: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5" name="그림 4" descr="텍스트, 라인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C3A1D8-A642-E77E-16D5-9A16B0BC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2910088"/>
            <a:ext cx="6096000" cy="33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33"/>
    </mc:Choice>
    <mc:Fallback>
      <p:transition spd="slow" advTm="5543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0A6D7-039A-B72C-EA53-DB1AA24C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12F14C-EBA0-D3D2-20B3-87FC1A843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055F1B07-549E-6CA4-1D82-BBE5EA914A1C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RRHF: Rank Responses to Align Language Models with Human Feedback without tears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답변 간의 순위를 매기는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Ranking Loss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통해 인간 선호도를 효율적으로 학습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최소한의 모델 자원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(1~2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개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으로 다양한 소스를 활용 가능하며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구현이 매우 간단하고 안정적인 성능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4" name="그림 3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2E34B6-B90B-9D0A-7DD1-70E4B8CE9E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4" r="12431"/>
          <a:stretch>
            <a:fillRect/>
          </a:stretch>
        </p:blipFill>
        <p:spPr>
          <a:xfrm>
            <a:off x="2102177" y="2862701"/>
            <a:ext cx="4939646" cy="3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3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69"/>
    </mc:Choice>
    <mc:Fallback>
      <p:transition spd="slow" advTm="3796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43F85-FE0E-02BF-CFB7-C8CF91DBC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223039-AB9D-A9EC-14FC-57257D66E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D7A305F-BCAB-37BD-C59F-839E3834CA79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방식의 학습 한계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파라미터 업데이트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 설계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어드밴티지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(Advantage)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추정 등을 위해 수많은 </a:t>
            </a:r>
            <a:r>
              <a:rPr lang="ko-KR" altLang="en-US" sz="1400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하이퍼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파라미터를 튜닝</a:t>
            </a: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미세 조정 시 정책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(Policy)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(Value)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(Reward)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참조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(Reference)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모델을 동시에 메모리에 올려 학습 시 어려움이 존재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02B9FF7-F774-D7B3-91CA-B75057E963EC}"/>
              </a:ext>
            </a:extLst>
          </p:cNvPr>
          <p:cNvSpPr/>
          <p:nvPr/>
        </p:nvSpPr>
        <p:spPr>
          <a:xfrm>
            <a:off x="255645" y="4314228"/>
            <a:ext cx="841554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Query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F620BAA-9651-6C0B-6704-23988920A638}"/>
              </a:ext>
            </a:extLst>
          </p:cNvPr>
          <p:cNvGrpSpPr/>
          <p:nvPr/>
        </p:nvGrpSpPr>
        <p:grpSpPr>
          <a:xfrm>
            <a:off x="2611250" y="4313027"/>
            <a:ext cx="873767" cy="435682"/>
            <a:chOff x="3011627" y="4020794"/>
            <a:chExt cx="1143533" cy="43568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67804BA-9F1D-0C53-8818-59D3F021D4B9}"/>
                </a:ext>
              </a:extLst>
            </p:cNvPr>
            <p:cNvSpPr/>
            <p:nvPr/>
          </p:nvSpPr>
          <p:spPr>
            <a:xfrm>
              <a:off x="3032730" y="4020794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TextBox 1038">
              <a:extLst>
                <a:ext uri="{FF2B5EF4-FFF2-40B4-BE49-F238E27FC236}">
                  <a16:creationId xmlns:a16="http://schemas.microsoft.com/office/drawing/2014/main" id="{5D10485B-B452-7A60-4DD9-E47540C0A5F9}"/>
                </a:ext>
              </a:extLst>
            </p:cNvPr>
            <p:cNvSpPr txBox="1"/>
            <p:nvPr/>
          </p:nvSpPr>
          <p:spPr>
            <a:xfrm>
              <a:off x="3011627" y="4075314"/>
              <a:ext cx="1143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/>
                <a:t>Outputs</a:t>
              </a:r>
              <a:endParaRPr lang="ko-KR" altLang="en-US" sz="1400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FB77248-FAFC-199B-D515-6FFB042658E8}"/>
              </a:ext>
            </a:extLst>
          </p:cNvPr>
          <p:cNvGrpSpPr/>
          <p:nvPr/>
        </p:nvGrpSpPr>
        <p:grpSpPr>
          <a:xfrm>
            <a:off x="1413968" y="4054622"/>
            <a:ext cx="880512" cy="952492"/>
            <a:chOff x="1943709" y="3762389"/>
            <a:chExt cx="880512" cy="952492"/>
          </a:xfrm>
        </p:grpSpPr>
        <p:sp>
          <p:nvSpPr>
            <p:cNvPr id="12" name="사다리꼴 11">
              <a:extLst>
                <a:ext uri="{FF2B5EF4-FFF2-40B4-BE49-F238E27FC236}">
                  <a16:creationId xmlns:a16="http://schemas.microsoft.com/office/drawing/2014/main" id="{E555F52C-92F5-F6B5-B6F0-06885A13FDAD}"/>
                </a:ext>
              </a:extLst>
            </p:cNvPr>
            <p:cNvSpPr/>
            <p:nvPr/>
          </p:nvSpPr>
          <p:spPr>
            <a:xfrm rot="5400000">
              <a:off x="1907719" y="3798379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038">
              <a:extLst>
                <a:ext uri="{FF2B5EF4-FFF2-40B4-BE49-F238E27FC236}">
                  <a16:creationId xmlns:a16="http://schemas.microsoft.com/office/drawing/2014/main" id="{775DB6D5-1A92-8BAF-7F5A-5098AEE34F53}"/>
                </a:ext>
              </a:extLst>
            </p:cNvPr>
            <p:cNvSpPr txBox="1"/>
            <p:nvPr/>
          </p:nvSpPr>
          <p:spPr>
            <a:xfrm>
              <a:off x="1965695" y="3977025"/>
              <a:ext cx="83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Policy Model</a:t>
              </a:r>
              <a:endParaRPr lang="ko-KR" altLang="en-US" sz="1400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9F2F4B7-6162-419B-F172-9D4D3B87E141}"/>
              </a:ext>
            </a:extLst>
          </p:cNvPr>
          <p:cNvGrpSpPr/>
          <p:nvPr/>
        </p:nvGrpSpPr>
        <p:grpSpPr>
          <a:xfrm>
            <a:off x="3843371" y="2943831"/>
            <a:ext cx="988732" cy="952492"/>
            <a:chOff x="4946311" y="2708160"/>
            <a:chExt cx="988732" cy="952492"/>
          </a:xfrm>
        </p:grpSpPr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5903155F-8C38-DC84-DBAB-189A04A80AD3}"/>
                </a:ext>
              </a:extLst>
            </p:cNvPr>
            <p:cNvSpPr/>
            <p:nvPr/>
          </p:nvSpPr>
          <p:spPr>
            <a:xfrm rot="5400000">
              <a:off x="4964431" y="2744150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038">
              <a:extLst>
                <a:ext uri="{FF2B5EF4-FFF2-40B4-BE49-F238E27FC236}">
                  <a16:creationId xmlns:a16="http://schemas.microsoft.com/office/drawing/2014/main" id="{03378AF0-2CEB-6F1E-FC51-9741087DB302}"/>
                </a:ext>
              </a:extLst>
            </p:cNvPr>
            <p:cNvSpPr txBox="1"/>
            <p:nvPr/>
          </p:nvSpPr>
          <p:spPr>
            <a:xfrm>
              <a:off x="4946311" y="2922796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Reference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A424B5A-4DA9-D888-8690-C3A8DD30CF29}"/>
              </a:ext>
            </a:extLst>
          </p:cNvPr>
          <p:cNvGrpSpPr/>
          <p:nvPr/>
        </p:nvGrpSpPr>
        <p:grpSpPr>
          <a:xfrm>
            <a:off x="3843371" y="4060960"/>
            <a:ext cx="988732" cy="952492"/>
            <a:chOff x="4946311" y="3831521"/>
            <a:chExt cx="988732" cy="952492"/>
          </a:xfrm>
        </p:grpSpPr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E2BDB47E-2432-E618-B118-8D4D9940851F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038">
              <a:extLst>
                <a:ext uri="{FF2B5EF4-FFF2-40B4-BE49-F238E27FC236}">
                  <a16:creationId xmlns:a16="http://schemas.microsoft.com/office/drawing/2014/main" id="{79C8EECC-7B76-A0A8-D2FD-14A4E6106B6B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Reward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6F7757D-D924-55EF-BA9C-174C3368991A}"/>
              </a:ext>
            </a:extLst>
          </p:cNvPr>
          <p:cNvGrpSpPr/>
          <p:nvPr/>
        </p:nvGrpSpPr>
        <p:grpSpPr>
          <a:xfrm>
            <a:off x="3843371" y="5178089"/>
            <a:ext cx="988732" cy="952492"/>
            <a:chOff x="4946311" y="3831521"/>
            <a:chExt cx="988732" cy="952492"/>
          </a:xfrm>
        </p:grpSpPr>
        <p:sp>
          <p:nvSpPr>
            <p:cNvPr id="21" name="사다리꼴 20">
              <a:extLst>
                <a:ext uri="{FF2B5EF4-FFF2-40B4-BE49-F238E27FC236}">
                  <a16:creationId xmlns:a16="http://schemas.microsoft.com/office/drawing/2014/main" id="{8C6723A8-3D24-B995-5B2C-A4FA368517E2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1038">
              <a:extLst>
                <a:ext uri="{FF2B5EF4-FFF2-40B4-BE49-F238E27FC236}">
                  <a16:creationId xmlns:a16="http://schemas.microsoft.com/office/drawing/2014/main" id="{59F2F08E-93BF-B69C-FF7A-6DD023F60294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Value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CA6F5D3-109B-7E6A-E9E8-742B0E07043F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1097199" y="4530868"/>
            <a:ext cx="338755" cy="12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E69B229-E635-2254-4874-DD8FD6182EE9}"/>
              </a:ext>
            </a:extLst>
          </p:cNvPr>
          <p:cNvCxnSpPr>
            <a:cxnSpLocks/>
            <a:stCxn id="12" idx="0"/>
            <a:endCxn id="9" idx="1"/>
          </p:cNvCxnSpPr>
          <p:nvPr/>
        </p:nvCxnSpPr>
        <p:spPr>
          <a:xfrm>
            <a:off x="2294480" y="4530868"/>
            <a:ext cx="332895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90F6F30-FAAB-9072-72EB-C07D8A6C67F7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3469774" y="4530868"/>
            <a:ext cx="373597" cy="10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2AB4A1A8-D03B-CA9A-1757-C02342F6A202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3469774" y="3420077"/>
            <a:ext cx="373597" cy="111079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61CCB161-9D20-7F32-4BD3-C9AC8BD39A8B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3469774" y="4530868"/>
            <a:ext cx="373597" cy="1117235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7EC16B7-A9D5-4092-EC4C-48ADAA9D5637}"/>
              </a:ext>
            </a:extLst>
          </p:cNvPr>
          <p:cNvSpPr/>
          <p:nvPr/>
        </p:nvSpPr>
        <p:spPr>
          <a:xfrm>
            <a:off x="5267585" y="3726712"/>
            <a:ext cx="1102481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xtBox 1038">
            <a:extLst>
              <a:ext uri="{FF2B5EF4-FFF2-40B4-BE49-F238E27FC236}">
                <a16:creationId xmlns:a16="http://schemas.microsoft.com/office/drawing/2014/main" id="{B6BD9AC9-2444-2BBF-F061-34CE3F125463}"/>
              </a:ext>
            </a:extLst>
          </p:cNvPr>
          <p:cNvSpPr txBox="1"/>
          <p:nvPr/>
        </p:nvSpPr>
        <p:spPr>
          <a:xfrm>
            <a:off x="5400555" y="3781232"/>
            <a:ext cx="83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Reward</a:t>
            </a:r>
            <a:endParaRPr lang="ko-KR" altLang="en-US" sz="1400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DC3EA5B-2A10-6F2F-1947-AAA0AE04131A}"/>
              </a:ext>
            </a:extLst>
          </p:cNvPr>
          <p:cNvGrpSpPr/>
          <p:nvPr/>
        </p:nvGrpSpPr>
        <p:grpSpPr>
          <a:xfrm>
            <a:off x="5267585" y="5474031"/>
            <a:ext cx="1102481" cy="435682"/>
            <a:chOff x="6519875" y="3564476"/>
            <a:chExt cx="1102481" cy="43568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E95759B-4D8D-175D-C0FD-2F2085D38532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TextBox 1038">
              <a:extLst>
                <a:ext uri="{FF2B5EF4-FFF2-40B4-BE49-F238E27FC236}">
                  <a16:creationId xmlns:a16="http://schemas.microsoft.com/office/drawing/2014/main" id="{5D333A3D-43AC-0CE5-FDDA-EAF9B26AAD8F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Value</a:t>
              </a:r>
              <a:endParaRPr lang="ko-KR" altLang="en-US" sz="1400" dirty="0"/>
            </a:p>
          </p:txBody>
        </p:sp>
      </p:grp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A440F35-A71C-2ADF-92F1-89D9083198EC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4777993" y="5691872"/>
            <a:ext cx="489592" cy="6232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93D0959-FADD-9615-7E55-7120C702218B}"/>
              </a:ext>
            </a:extLst>
          </p:cNvPr>
          <p:cNvGrpSpPr/>
          <p:nvPr/>
        </p:nvGrpSpPr>
        <p:grpSpPr>
          <a:xfrm>
            <a:off x="6200383" y="4561599"/>
            <a:ext cx="1102481" cy="435682"/>
            <a:chOff x="6519875" y="3564476"/>
            <a:chExt cx="1102481" cy="435682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E732C0D-4028-A52D-F651-E0E41AAE8739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TextBox 1038">
              <a:extLst>
                <a:ext uri="{FF2B5EF4-FFF2-40B4-BE49-F238E27FC236}">
                  <a16:creationId xmlns:a16="http://schemas.microsoft.com/office/drawing/2014/main" id="{35AC638D-BBC8-1D25-D3BD-71B25DB2E567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GAE</a:t>
              </a:r>
              <a:endParaRPr lang="ko-KR" altLang="en-US" sz="1400" dirty="0"/>
            </a:p>
          </p:txBody>
        </p:sp>
      </p:grp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BDA753B3-6378-C607-497E-CA70DC5AD263}"/>
              </a:ext>
            </a:extLst>
          </p:cNvPr>
          <p:cNvCxnSpPr>
            <a:stCxn id="16" idx="3"/>
            <a:endCxn id="28" idx="1"/>
          </p:cNvCxnSpPr>
          <p:nvPr/>
        </p:nvCxnSpPr>
        <p:spPr>
          <a:xfrm>
            <a:off x="4832103" y="3420077"/>
            <a:ext cx="435482" cy="524476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CCD682A6-5941-9015-5532-55B8488E1681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 flipV="1">
            <a:off x="4832103" y="3944553"/>
            <a:ext cx="435482" cy="58642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B443956-A1C1-74FA-FCC7-608F387E5CE4}"/>
              </a:ext>
            </a:extLst>
          </p:cNvPr>
          <p:cNvGrpSpPr/>
          <p:nvPr/>
        </p:nvGrpSpPr>
        <p:grpSpPr>
          <a:xfrm>
            <a:off x="7698122" y="4561599"/>
            <a:ext cx="1139512" cy="435682"/>
            <a:chOff x="6519875" y="3564476"/>
            <a:chExt cx="1139512" cy="43568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AEBB842-81BF-8A6E-076C-50E2C883BD43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TextBox 1038">
              <a:extLst>
                <a:ext uri="{FF2B5EF4-FFF2-40B4-BE49-F238E27FC236}">
                  <a16:creationId xmlns:a16="http://schemas.microsoft.com/office/drawing/2014/main" id="{06A76911-535A-834B-422E-B3BC3619368D}"/>
                </a:ext>
              </a:extLst>
            </p:cNvPr>
            <p:cNvSpPr txBox="1"/>
            <p:nvPr/>
          </p:nvSpPr>
          <p:spPr>
            <a:xfrm>
              <a:off x="6519875" y="3628423"/>
              <a:ext cx="113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Advantage</a:t>
              </a:r>
              <a:endParaRPr lang="ko-KR" altLang="en-US" sz="1400" dirty="0"/>
            </a:p>
          </p:txBody>
        </p:sp>
      </p:grp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7D3333E5-24CB-633E-8C1E-C5BEAFC070BE}"/>
              </a:ext>
            </a:extLst>
          </p:cNvPr>
          <p:cNvCxnSpPr>
            <a:cxnSpLocks/>
            <a:stCxn id="28" idx="2"/>
            <a:endCxn id="35" idx="1"/>
          </p:cNvCxnSpPr>
          <p:nvPr/>
        </p:nvCxnSpPr>
        <p:spPr>
          <a:xfrm rot="16200000" flipH="1">
            <a:off x="5701081" y="4280138"/>
            <a:ext cx="617046" cy="381557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꺾임 42">
            <a:extLst>
              <a:ext uri="{FF2B5EF4-FFF2-40B4-BE49-F238E27FC236}">
                <a16:creationId xmlns:a16="http://schemas.microsoft.com/office/drawing/2014/main" id="{5638FB3C-4690-73A1-AA9A-11B302A2C52A}"/>
              </a:ext>
            </a:extLst>
          </p:cNvPr>
          <p:cNvCxnSpPr>
            <a:cxnSpLocks/>
            <a:stCxn id="32" idx="0"/>
            <a:endCxn id="35" idx="1"/>
          </p:cNvCxnSpPr>
          <p:nvPr/>
        </p:nvCxnSpPr>
        <p:spPr>
          <a:xfrm rot="5400000" flipH="1" flipV="1">
            <a:off x="5635049" y="4963217"/>
            <a:ext cx="749111" cy="381558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7AE18191-EDE4-06D7-1E45-1F62D839E715}"/>
              </a:ext>
            </a:extLst>
          </p:cNvPr>
          <p:cNvCxnSpPr>
            <a:cxnSpLocks/>
            <a:stCxn id="35" idx="3"/>
            <a:endCxn id="41" idx="1"/>
          </p:cNvCxnSpPr>
          <p:nvPr/>
        </p:nvCxnSpPr>
        <p:spPr>
          <a:xfrm flipV="1">
            <a:off x="7302864" y="4779435"/>
            <a:ext cx="395258" cy="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B994A3B8-472E-45F4-C4C7-8C6FDF920324}"/>
              </a:ext>
            </a:extLst>
          </p:cNvPr>
          <p:cNvCxnSpPr>
            <a:stCxn id="35" idx="2"/>
            <a:endCxn id="21" idx="3"/>
          </p:cNvCxnSpPr>
          <p:nvPr/>
        </p:nvCxnSpPr>
        <p:spPr>
          <a:xfrm rot="5400000">
            <a:off x="5033063" y="4301956"/>
            <a:ext cx="1023236" cy="2413887"/>
          </a:xfrm>
          <a:prstGeom prst="bentConnector3">
            <a:avLst>
              <a:gd name="adj1" fmla="val 120367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CEB0BE47-6353-A09B-A243-9AF9D6A8F5EB}"/>
              </a:ext>
            </a:extLst>
          </p:cNvPr>
          <p:cNvCxnSpPr>
            <a:cxnSpLocks/>
            <a:stCxn id="40" idx="0"/>
            <a:endCxn id="12" idx="1"/>
          </p:cNvCxnSpPr>
          <p:nvPr/>
        </p:nvCxnSpPr>
        <p:spPr>
          <a:xfrm rot="16200000" flipV="1">
            <a:off x="4853338" y="1165573"/>
            <a:ext cx="396913" cy="6395139"/>
          </a:xfrm>
          <a:prstGeom prst="bentConnector3">
            <a:avLst>
              <a:gd name="adj1" fmla="val 41851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 descr="클립아트, 그래픽, 창의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37AD37A-D7B7-54FF-DA1D-78F923188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91" y="4347239"/>
            <a:ext cx="360000" cy="360000"/>
          </a:xfrm>
          <a:prstGeom prst="rect">
            <a:avLst/>
          </a:prstGeom>
        </p:spPr>
      </p:pic>
      <p:pic>
        <p:nvPicPr>
          <p:cNvPr id="48" name="그림 47" descr="클립아트, 그래픽, 창의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C748597-B03B-C207-364C-D777DC3C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2" y="5476328"/>
            <a:ext cx="360000" cy="360000"/>
          </a:xfrm>
          <a:prstGeom prst="rect">
            <a:avLst/>
          </a:prstGeom>
        </p:spPr>
      </p:pic>
      <p:pic>
        <p:nvPicPr>
          <p:cNvPr id="49" name="그림 48" descr="상징, 그래픽, 폰트, 눈송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65D7D0-DF88-8EA4-64DB-81FFE8BDA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041" y="4363018"/>
            <a:ext cx="360000" cy="360000"/>
          </a:xfrm>
          <a:prstGeom prst="rect">
            <a:avLst/>
          </a:prstGeom>
        </p:spPr>
      </p:pic>
      <p:pic>
        <p:nvPicPr>
          <p:cNvPr id="50" name="그림 49" descr="상징, 그래픽, 폰트, 눈송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212DEF2-693A-DB7B-189A-16EDBB656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688" y="324895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52"/>
    </mc:Choice>
    <mc:Fallback>
      <p:transition spd="slow" advTm="4715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4C64-762B-3E25-898C-29397407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AB2FF0-2139-9130-8522-7785EADEC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93C0F99-9A17-4010-036D-55B409CEBB4F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RRHF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가치 모델을 통해 기준점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(Baseline)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예측할 필요 없이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서로 다른 답변끼리 직접 비교하여 우열을 통해 학습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D97948-21B4-AD32-6CFE-6D7299DBFCB2}"/>
              </a:ext>
            </a:extLst>
          </p:cNvPr>
          <p:cNvSpPr/>
          <p:nvPr/>
        </p:nvSpPr>
        <p:spPr>
          <a:xfrm>
            <a:off x="5945350" y="4790351"/>
            <a:ext cx="1385454" cy="48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A&lt;C&lt;B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5E19B95-C06E-0412-1B7E-80B3BBE58928}"/>
              </a:ext>
            </a:extLst>
          </p:cNvPr>
          <p:cNvSpPr/>
          <p:nvPr/>
        </p:nvSpPr>
        <p:spPr>
          <a:xfrm>
            <a:off x="2483590" y="4509966"/>
            <a:ext cx="1385454" cy="48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A -&gt; 3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8AEC9C65-6AB4-4939-A5D2-6CE176F44982}"/>
              </a:ext>
            </a:extLst>
          </p:cNvPr>
          <p:cNvSpPr/>
          <p:nvPr/>
        </p:nvSpPr>
        <p:spPr>
          <a:xfrm>
            <a:off x="2480505" y="5093727"/>
            <a:ext cx="1385454" cy="48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C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-&gt; 2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F40083F-3678-73E9-DE9E-CFEF431269BD}"/>
              </a:ext>
            </a:extLst>
          </p:cNvPr>
          <p:cNvSpPr/>
          <p:nvPr/>
        </p:nvSpPr>
        <p:spPr>
          <a:xfrm>
            <a:off x="2480505" y="5677488"/>
            <a:ext cx="1385454" cy="48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B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-&gt; 1</a:t>
            </a:r>
            <a:r>
              <a:rPr lang="ko-KR" altLang="en-US" sz="1600" dirty="0">
                <a:solidFill>
                  <a:schemeClr val="tx1"/>
                </a:solidFill>
              </a:rPr>
              <a:t>점</a:t>
            </a:r>
          </a:p>
        </p:txBody>
      </p:sp>
      <p:pic>
        <p:nvPicPr>
          <p:cNvPr id="22" name="그림 21" descr="클립아트, 그래픽, 디자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1CFF1F-7D9D-C279-17F2-E1DFC86E0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32" y="3278529"/>
            <a:ext cx="1080000" cy="1080000"/>
          </a:xfrm>
          <a:prstGeom prst="rect">
            <a:avLst/>
          </a:prstGeom>
        </p:spPr>
      </p:pic>
      <p:pic>
        <p:nvPicPr>
          <p:cNvPr id="23" name="그림 22" descr="클립아트, 그래픽, 디자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5B6645-F69C-EC7A-861C-FEA257072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82" y="3558914"/>
            <a:ext cx="1080000" cy="1080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2724DF0-5EE9-4667-B6AB-BA7C91610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2342" y="4682325"/>
            <a:ext cx="1918971" cy="627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17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85"/>
    </mc:Choice>
    <mc:Fallback>
      <p:transition spd="slow" advTm="3798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748F-FAEC-BB15-CFA6-7A78EA236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7A9240-C99F-700F-624D-1555F46B0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BA609E88-96B3-5770-CF8A-357CF1E4AC3B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1.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여러 개의 응답 수집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훈련 전 다양한 출처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자기 자신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ChatGPT, GPT-4,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인간의 답변 등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에서 응답을 샘플링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 어드밴티지 추정을 위해 보조 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가치 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필요한 것과 달리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RRHF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는 로그 확률만으로 응답의 품질을 추정하고 비교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50" name="그림 4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FB2F57-399C-E451-C005-955DF936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87"/>
          <a:stretch>
            <a:fillRect/>
          </a:stretch>
        </p:blipFill>
        <p:spPr>
          <a:xfrm>
            <a:off x="324673" y="2642972"/>
            <a:ext cx="5001470" cy="3422172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E53D072C-C37F-C186-0B2D-094ECBB05EA7}"/>
              </a:ext>
            </a:extLst>
          </p:cNvPr>
          <p:cNvSpPr/>
          <p:nvPr/>
        </p:nvSpPr>
        <p:spPr>
          <a:xfrm>
            <a:off x="393509" y="4748130"/>
            <a:ext cx="2530666" cy="131701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48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32"/>
    </mc:Choice>
    <mc:Fallback>
      <p:transition spd="slow" advTm="767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CD11A-708C-AB3C-A2A7-D67B55D2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347AE1-A365-A0B0-C0E6-CCD3DFDD7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C5C70EE-4EDE-5F2A-E77E-5C09C87E7EE3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2.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자체 평가 </a:t>
            </a: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(Scoring): "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내 기준으로 점수 매겨보기</a:t>
            </a: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“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 훈련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 점수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(rᵢ):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사람의 피드백이나 보상 모델을 통해 얻음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 점수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pᵢ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):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현재 훈련 중인 모델이 해당 응답을 내부 확률을 통해 얻음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96386-0B54-FB49-6983-886AA0E64B24}"/>
                  </a:ext>
                </a:extLst>
              </p:cNvPr>
              <p:cNvSpPr txBox="1"/>
              <p:nvPr/>
            </p:nvSpPr>
            <p:spPr>
              <a:xfrm>
                <a:off x="4637716" y="3917716"/>
                <a:ext cx="5001470" cy="674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 dirty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i="1" dirty="0">
                                          <a:solidFill>
                                            <a:srgbClr val="1F1F1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 dirty="0">
                                          <a:solidFill>
                                            <a:srgbClr val="1F1F1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i="1" dirty="0">
                                          <a:solidFill>
                                            <a:srgbClr val="1F1F1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,&lt;</m:t>
                                  </m:r>
                                  <m:r>
                                    <a:rPr lang="en-US" altLang="ko-KR" i="1" dirty="0">
                                      <a:solidFill>
                                        <a:srgbClr val="1F1F1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96386-0B54-FB49-6983-886AA0E64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716" y="3917716"/>
                <a:ext cx="5001470" cy="674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DAEB3D-6C70-8D7A-943A-929A029B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87"/>
          <a:stretch>
            <a:fillRect/>
          </a:stretch>
        </p:blipFill>
        <p:spPr>
          <a:xfrm>
            <a:off x="324673" y="2642972"/>
            <a:ext cx="5001470" cy="342217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E8B4F06D-F1D5-3C69-424E-33B68E62F07F}"/>
              </a:ext>
            </a:extLst>
          </p:cNvPr>
          <p:cNvSpPr/>
          <p:nvPr/>
        </p:nvSpPr>
        <p:spPr>
          <a:xfrm>
            <a:off x="509256" y="2642972"/>
            <a:ext cx="2176071" cy="131701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63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11"/>
    </mc:Choice>
    <mc:Fallback>
      <p:transition spd="slow" advTm="7771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ED37C-E4C2-B534-0CA8-0C2BE491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CEF8EB-45AF-E355-5C70-4AB226436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F0847C4-24C2-D72E-46F0-57E00199E186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Step 3.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랭킹 학습 </a:t>
            </a: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(Ranking Loss) :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점수 순서 맞추기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모델이 사람의 피드백에 따라서 응답의 순서를 올바르게 학습하도록 유도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실제 점수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 높은 답변이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나의 확률 점수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(p)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도 더 높아야 한다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는 규칙을 학습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1261B3-554D-4B1B-E18F-A950F77B979A}"/>
                  </a:ext>
                </a:extLst>
              </p:cNvPr>
              <p:cNvSpPr txBox="1"/>
              <p:nvPr/>
            </p:nvSpPr>
            <p:spPr>
              <a:xfrm>
                <a:off x="4944980" y="3261383"/>
                <a:ext cx="4572000" cy="828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𝑟𝑎𝑛𝑘</m:t>
                          </m:r>
                        </m:sub>
                      </m:sSub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⁡(0,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1261B3-554D-4B1B-E18F-A950F77B9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80" y="3261383"/>
                <a:ext cx="4572000" cy="828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4237FC-1751-D475-8257-BC7CB024C7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987"/>
          <a:stretch>
            <a:fillRect/>
          </a:stretch>
        </p:blipFill>
        <p:spPr>
          <a:xfrm>
            <a:off x="324673" y="2642972"/>
            <a:ext cx="5001470" cy="3422172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367842-8C6A-45EB-3ECC-5AF863210C86}"/>
              </a:ext>
            </a:extLst>
          </p:cNvPr>
          <p:cNvSpPr/>
          <p:nvPr/>
        </p:nvSpPr>
        <p:spPr>
          <a:xfrm>
            <a:off x="3435517" y="2756843"/>
            <a:ext cx="1890626" cy="10675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38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11"/>
    </mc:Choice>
    <mc:Fallback>
      <p:transition spd="slow" advTm="8981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DCDB1-13CC-19FE-9995-DDB7E90E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03DA600-218F-741C-7291-B63EC12F7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텍스트 개체 틀 3">
                <a:extLst>
                  <a:ext uri="{FF2B5EF4-FFF2-40B4-BE49-F238E27FC236}">
                    <a16:creationId xmlns:a16="http://schemas.microsoft.com/office/drawing/2014/main" id="{34F3A817-A81D-FF02-F07D-0F24E4206F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682" y="792856"/>
                <a:ext cx="8725076" cy="2766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ko-KR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Step 4. SFT </a:t>
                </a:r>
                <a:r>
                  <a:rPr lang="ko-KR" altLang="en-US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학습 </a:t>
                </a:r>
                <a:r>
                  <a:rPr lang="en-US" altLang="ko-KR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(Cross-entropy Loss): "1</a:t>
                </a:r>
                <a:r>
                  <a:rPr lang="ko-KR" altLang="en-US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등은 무조건 외워라</a:t>
                </a:r>
                <a:r>
                  <a:rPr lang="en-US" altLang="ko-KR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"</a:t>
                </a:r>
                <a:endParaRPr lang="en-US" altLang="ko-KR" sz="1400" spc="-88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랭킹 엔진 </a:t>
                </a:r>
                <a14:m>
                  <m:oMath xmlns:m="http://schemas.openxmlformats.org/officeDocument/2006/math">
                    <m:r>
                      <a:rPr lang="en-US" altLang="ko-KR" sz="1400" i="1" spc="-88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altLang="ko-KR" sz="140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b="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𝑟𝑎𝑛𝑘</m:t>
                        </m:r>
                      </m:sub>
                    </m:sSub>
                    <m:r>
                      <a:rPr lang="en-US" altLang="ko-KR" sz="1400" b="0" i="1" spc="-88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: "</a:t>
                </a: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뭐가 더 나은지 순서를 배워라</a:t>
                </a:r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“</a:t>
                </a: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모방 엔진 </a:t>
                </a:r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400" i="1" spc="-88" dirty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b="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𝑓𝑟</m:t>
                        </m:r>
                      </m:sub>
                    </m:sSub>
                    <m:r>
                      <a:rPr lang="en-US" altLang="ko-KR" sz="1400" b="0" i="1" spc="-88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: "</a:t>
                </a: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제일 좋은 건 그대로 따라해라</a:t>
                </a:r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“</a:t>
                </a: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altLang="ko-KR" sz="1400" spc="-88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altLang="ko-KR" sz="1400" spc="-88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텍스트 개체 틀 3">
                <a:extLst>
                  <a:ext uri="{FF2B5EF4-FFF2-40B4-BE49-F238E27FC236}">
                    <a16:creationId xmlns:a16="http://schemas.microsoft.com/office/drawing/2014/main" id="{34F3A817-A81D-FF02-F07D-0F24E4206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2" y="792856"/>
                <a:ext cx="8725076" cy="276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368E5C-622C-1BEA-8D91-D81E26CAAB89}"/>
                  </a:ext>
                </a:extLst>
              </p:cNvPr>
              <p:cNvSpPr txBox="1"/>
              <p:nvPr/>
            </p:nvSpPr>
            <p:spPr>
              <a:xfrm>
                <a:off x="4944980" y="3261383"/>
                <a:ext cx="4572000" cy="828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𝑟𝑎𝑛𝑘</m:t>
                          </m:r>
                        </m:sub>
                      </m:sSub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⁡(0,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368E5C-622C-1BEA-8D91-D81E26CAA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80" y="3261383"/>
                <a:ext cx="4572000" cy="828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75F4B5-0A14-F674-4631-B7952F82500A}"/>
                  </a:ext>
                </a:extLst>
              </p:cNvPr>
              <p:cNvSpPr txBox="1"/>
              <p:nvPr/>
            </p:nvSpPr>
            <p:spPr>
              <a:xfrm>
                <a:off x="4852033" y="4326205"/>
                <a:ext cx="4757894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sub>
                      </m:sSub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r-F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altLang="ko-KR"/>
                            <m:t>|</m:t>
                          </m:r>
                          <m:r>
                            <m:rPr>
                              <m:nor/>
                            </m:rPr>
                            <a:rPr lang="fr-FR" altLang="ko-KR"/>
                            <m:t>x</m:t>
                          </m:r>
                          <m:r>
                            <m:rPr>
                              <m:nor/>
                            </m:rPr>
                            <a:rPr lang="fr-FR" altLang="ko-KR"/>
                            <m:t>,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r-F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altLang="ko-KR"/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75F4B5-0A14-F674-4631-B7952F825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033" y="4326205"/>
                <a:ext cx="4757894" cy="764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그림 2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D3B6F3-9DAF-8FFA-0F3E-9246493C59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87"/>
          <a:stretch>
            <a:fillRect/>
          </a:stretch>
        </p:blipFill>
        <p:spPr>
          <a:xfrm>
            <a:off x="324673" y="2642972"/>
            <a:ext cx="5001470" cy="3422172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63ADCA87-DD6E-488F-821F-85F07AB9BB3E}"/>
              </a:ext>
            </a:extLst>
          </p:cNvPr>
          <p:cNvSpPr/>
          <p:nvPr/>
        </p:nvSpPr>
        <p:spPr>
          <a:xfrm>
            <a:off x="3435517" y="2756843"/>
            <a:ext cx="1890626" cy="10675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27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00"/>
    </mc:Choice>
    <mc:Fallback>
      <p:transition spd="slow" advTm="258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B8C59-9B95-338E-63A8-81E70CE78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ABA955-BD3E-44F9-275A-BE2DF2B78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텍스트 개체 틀 3">
                <a:extLst>
                  <a:ext uri="{FF2B5EF4-FFF2-40B4-BE49-F238E27FC236}">
                    <a16:creationId xmlns:a16="http://schemas.microsoft.com/office/drawing/2014/main" id="{C349E603-7C7B-2964-7CD1-9EF97C9B36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682" y="792856"/>
                <a:ext cx="8725076" cy="2766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KoPub돋움체 Medium" panose="02020603020101020101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ko-KR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Step 4. SFT </a:t>
                </a:r>
                <a:r>
                  <a:rPr lang="ko-KR" altLang="en-US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학습 </a:t>
                </a:r>
                <a:r>
                  <a:rPr lang="en-US" altLang="ko-KR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(Cross-entropy Loss): "1</a:t>
                </a:r>
                <a:r>
                  <a:rPr lang="ko-KR" altLang="en-US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등은 무조건 외워라</a:t>
                </a:r>
                <a:r>
                  <a:rPr lang="en-US" altLang="ko-KR" sz="1600" b="1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"</a:t>
                </a:r>
                <a:endParaRPr lang="en-US" altLang="ko-KR" sz="1400" spc="-88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랭킹 엔진 </a:t>
                </a:r>
                <a14:m>
                  <m:oMath xmlns:m="http://schemas.openxmlformats.org/officeDocument/2006/math">
                    <m:r>
                      <a:rPr lang="en-US" altLang="ko-KR" sz="1400" i="1" spc="-88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altLang="ko-KR" sz="140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b="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𝑟𝑎𝑛𝑘</m:t>
                        </m:r>
                      </m:sub>
                    </m:sSub>
                    <m:r>
                      <a:rPr lang="en-US" altLang="ko-KR" sz="1400" b="0" i="1" spc="-88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: "</a:t>
                </a: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뭐가 더 나은지 순서를 배워라</a:t>
                </a:r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“</a:t>
                </a: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모방 엔진 </a:t>
                </a:r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ko-KR" sz="1400" i="1" spc="-88" dirty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400" b="0" i="1" spc="-88" dirty="0" smtClean="0">
                            <a:ln>
                              <a:solidFill>
                                <a:schemeClr val="bg1">
                                  <a:alpha val="0"/>
                                </a:schemeClr>
                              </a:solidFill>
                            </a:ln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itchFamily="34" charset="0"/>
                          </a:rPr>
                          <m:t>𝑓𝑟</m:t>
                        </m:r>
                      </m:sub>
                    </m:sSub>
                    <m:r>
                      <a:rPr lang="en-US" altLang="ko-KR" sz="1400" b="0" i="1" spc="-88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: "</a:t>
                </a:r>
                <a:r>
                  <a:rPr lang="ko-KR" altLang="en-US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제일 좋은 건 그대로 따라해라</a:t>
                </a:r>
                <a:r>
                  <a:rPr lang="en-US" altLang="ko-KR" sz="1400" spc="-88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latin typeface="맑은 고딕" panose="020B0503020000020004" pitchFamily="50" charset="-127"/>
                    <a:ea typeface="맑은 고딕" panose="020B0503020000020004" pitchFamily="50" charset="-127"/>
                    <a:cs typeface="Arial" pitchFamily="34" charset="0"/>
                  </a:rPr>
                  <a:t>"</a:t>
                </a:r>
              </a:p>
              <a:p>
                <a:pPr marL="857250" lvl="1" indent="-4000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en-US" altLang="ko-KR" sz="1400" spc="-88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텍스트 개체 틀 3">
                <a:extLst>
                  <a:ext uri="{FF2B5EF4-FFF2-40B4-BE49-F238E27FC236}">
                    <a16:creationId xmlns:a16="http://schemas.microsoft.com/office/drawing/2014/main" id="{C349E603-7C7B-2964-7CD1-9EF97C9B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82" y="792856"/>
                <a:ext cx="8725076" cy="276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00EB03-83D1-2ECC-C7E8-FF4D818EEB64}"/>
                  </a:ext>
                </a:extLst>
              </p:cNvPr>
              <p:cNvSpPr txBox="1"/>
              <p:nvPr/>
            </p:nvSpPr>
            <p:spPr>
              <a:xfrm>
                <a:off x="4944980" y="3261383"/>
                <a:ext cx="4572000" cy="828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𝑟𝑎𝑛𝑘</m:t>
                          </m:r>
                        </m:sub>
                      </m:sSub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effectLst/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⁡(0,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00EB03-83D1-2ECC-C7E8-FF4D818E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80" y="3261383"/>
                <a:ext cx="4572000" cy="828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0D933-3619-324F-FC17-5D212BAC682A}"/>
                  </a:ext>
                </a:extLst>
              </p:cNvPr>
              <p:cNvSpPr txBox="1"/>
              <p:nvPr/>
            </p:nvSpPr>
            <p:spPr>
              <a:xfrm>
                <a:off x="4852033" y="4326205"/>
                <a:ext cx="4757894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sub>
                      </m:sSub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⁡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ko-KR" altLang="en-US" i="1" dirty="0" smtClean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r-F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altLang="ko-KR"/>
                            <m:t>|</m:t>
                          </m:r>
                          <m:r>
                            <m:rPr>
                              <m:nor/>
                            </m:rPr>
                            <a:rPr lang="fr-FR" altLang="ko-KR"/>
                            <m:t>x</m:t>
                          </m:r>
                          <m:r>
                            <m:rPr>
                              <m:nor/>
                            </m:rPr>
                            <a:rPr lang="fr-FR" altLang="ko-KR"/>
                            <m:t>,</m:t>
                          </m:r>
                          <m:sSub>
                            <m:sSubPr>
                              <m:ctrlP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 dirty="0">
                                  <a:solidFill>
                                    <a:srgbClr val="1F1F1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fr-FR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altLang="ko-KR"/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0D933-3619-324F-FC17-5D212BAC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033" y="4326205"/>
                <a:ext cx="4757894" cy="764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F503A3-E496-2DF0-BBA7-3D0215D7E4D8}"/>
                  </a:ext>
                </a:extLst>
              </p:cNvPr>
              <p:cNvSpPr txBox="1"/>
              <p:nvPr/>
            </p:nvSpPr>
            <p:spPr>
              <a:xfrm>
                <a:off x="4713812" y="5324208"/>
                <a:ext cx="4803168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𝑟𝑎𝑛𝑘</m:t>
                          </m:r>
                        </m:sub>
                      </m:sSub>
                      <m:r>
                        <a:rPr lang="en-US" altLang="ko-KR" b="0" i="1" dirty="0" smtClean="0">
                          <a:solidFill>
                            <a:srgbClr val="1F1F1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 dirty="0">
                              <a:solidFill>
                                <a:srgbClr val="1F1F1F"/>
                              </a:solidFill>
                              <a:latin typeface="Cambria Math" panose="02040503050406030204" pitchFamily="18" charset="0"/>
                            </a:rPr>
                            <m:t>𝑓𝑡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F503A3-E496-2DF0-BBA7-3D0215D7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2" y="5324208"/>
                <a:ext cx="4803168" cy="391582"/>
              </a:xfrm>
              <a:prstGeom prst="rect">
                <a:avLst/>
              </a:prstGeom>
              <a:blipFill>
                <a:blip r:embed="rId6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895A10-71CA-5D99-4FCD-A3B2EA5E1F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987"/>
          <a:stretch>
            <a:fillRect/>
          </a:stretch>
        </p:blipFill>
        <p:spPr>
          <a:xfrm>
            <a:off x="324673" y="2642972"/>
            <a:ext cx="5001470" cy="342217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71D6306-DC0A-7C0F-6A70-3F498E666168}"/>
              </a:ext>
            </a:extLst>
          </p:cNvPr>
          <p:cNvSpPr/>
          <p:nvPr/>
        </p:nvSpPr>
        <p:spPr>
          <a:xfrm>
            <a:off x="3435517" y="2756843"/>
            <a:ext cx="1890626" cy="10675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85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18"/>
    </mc:Choice>
    <mc:Fallback>
      <p:transition spd="slow" advTm="3871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18ED9-1B6D-4523-2E5F-757D675C0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8093FC-8AE5-91D0-81BB-19EA2548B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RRHF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09408AB5-CCAC-AF7B-F6FD-43EAC9890394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Experiment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사람들에게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RRHF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모델과 다른 모델의 답변을 비교하게 했을 때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RRHF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 우수한 결과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vs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데이터셋 정답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: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RRHF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모델은 데이터셋에 있는 좋은 답변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(Good responses)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보다 더 나은 평가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vs PPO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: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모델과의 비교에서도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27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승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25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패로 소폭 우세하거나 대등한 성능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6" name="그림 5" descr="텍스트, 폰트, 스크린샷, 영수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5E8A01-B77C-B37A-6F31-545F273A2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131689"/>
            <a:ext cx="6781800" cy="18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9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12"/>
    </mc:Choice>
    <mc:Fallback>
      <p:transition spd="slow" advTm="427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31875-96E9-09D6-364A-DCE86F92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3">
            <a:extLst>
              <a:ext uri="{FF2B5EF4-FFF2-40B4-BE49-F238E27FC236}">
                <a16:creationId xmlns:a16="http://schemas.microsoft.com/office/drawing/2014/main" id="{093FD7A1-BD79-9907-9E8D-3D2F8D5A7A9D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800" b="1" spc="-150" dirty="0">
                <a:latin typeface="+mn-ea"/>
                <a:ea typeface="+mj-ea"/>
              </a:rPr>
              <a:t>Background</a:t>
            </a:r>
          </a:p>
          <a:p>
            <a:pPr marL="285750" lvl="1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ko-KR" sz="1800" b="1" spc="-150" dirty="0">
                <a:latin typeface="+mn-ea"/>
                <a:ea typeface="+mj-ea"/>
              </a:rPr>
              <a:t>Method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en-US" altLang="ko-KR" sz="1400" b="1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InstructGPT</a:t>
            </a: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RRHF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GRPO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1800" b="1" spc="-150" dirty="0">
                <a:latin typeface="+mn-ea"/>
                <a:ea typeface="+mj-ea"/>
              </a:rPr>
              <a:t>Conclusions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935EC78C-A6A3-A69B-34BF-5CFF167B6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24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Contents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88"/>
    </mc:Choice>
    <mc:Fallback>
      <p:transition spd="slow" advTm="3368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69421-7DB3-F162-3E5C-18240B5A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EAB8D2-562A-BA11-FE47-6DDC6B9EB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GRPO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3BA6A628-67E0-06EF-6F54-624CBD03EF20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DeepSeekMath</a:t>
            </a: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: Pushing the Limits of Mathematical Reasoning in Open Language Models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DeepSeek-R1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모델의 이면에 있는 핵심적인 구동 방식</a:t>
            </a: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전통적인 강화학습 기법인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PPO(Proximal Policy Optimization)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새롭게 재해석한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GRPO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방법론을 적용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4" name="그림 3" descr="텍스트, 스크린샷, 폰트, 문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FE7E02-5DEF-E8B6-8697-0AA45D694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1" r="7490"/>
          <a:stretch>
            <a:fillRect/>
          </a:stretch>
        </p:blipFill>
        <p:spPr>
          <a:xfrm>
            <a:off x="2406869" y="2973909"/>
            <a:ext cx="4330263" cy="34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28"/>
    </mc:Choice>
    <mc:Fallback>
      <p:transition spd="slow" advTm="2622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C443-237B-D12F-E4EF-8F255AA6B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775E5B-77E7-AC13-5ACD-8CA4DD67D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GRPO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87504DDE-3D7C-BB0E-1AA3-FD08A5B8CE8E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PPO </a:t>
            </a:r>
            <a:r>
              <a:rPr lang="ko-KR" altLang="en-US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방식의 학습 한계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파라미터 업데이트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 설계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어드밴티지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(Advantage)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추정 등을 위해 수많은 </a:t>
            </a:r>
            <a:r>
              <a:rPr lang="ko-KR" altLang="en-US" sz="1400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하이퍼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파라미터를 튜닝</a:t>
            </a:r>
            <a:endParaRPr lang="en-US" altLang="ko-KR" sz="16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미세 조정 시 정책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(Policy)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가치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(Value)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보상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(Reward)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참조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(Reference)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모델을 동시에 메모리에 올려 학습 시 어려움이 존재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61606E-25DC-D016-E067-9AF59126F5EC}"/>
              </a:ext>
            </a:extLst>
          </p:cNvPr>
          <p:cNvSpPr/>
          <p:nvPr/>
        </p:nvSpPr>
        <p:spPr>
          <a:xfrm>
            <a:off x="255645" y="4314228"/>
            <a:ext cx="841554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Query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F00ADFC-D338-27B9-6A02-E6B2355A36E7}"/>
              </a:ext>
            </a:extLst>
          </p:cNvPr>
          <p:cNvGrpSpPr/>
          <p:nvPr/>
        </p:nvGrpSpPr>
        <p:grpSpPr>
          <a:xfrm>
            <a:off x="2611250" y="4313027"/>
            <a:ext cx="873767" cy="435682"/>
            <a:chOff x="3011627" y="4020794"/>
            <a:chExt cx="1143533" cy="43568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CE61D34-EEB1-5FFD-7639-60DCC13DFCD5}"/>
                </a:ext>
              </a:extLst>
            </p:cNvPr>
            <p:cNvSpPr/>
            <p:nvPr/>
          </p:nvSpPr>
          <p:spPr>
            <a:xfrm>
              <a:off x="3032730" y="4020794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1038">
              <a:extLst>
                <a:ext uri="{FF2B5EF4-FFF2-40B4-BE49-F238E27FC236}">
                  <a16:creationId xmlns:a16="http://schemas.microsoft.com/office/drawing/2014/main" id="{D69FC8F4-C054-4A47-622E-0FB65A3891CD}"/>
                </a:ext>
              </a:extLst>
            </p:cNvPr>
            <p:cNvSpPr txBox="1"/>
            <p:nvPr/>
          </p:nvSpPr>
          <p:spPr>
            <a:xfrm>
              <a:off x="3011627" y="4075314"/>
              <a:ext cx="1143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/>
                <a:t>Outputs</a:t>
              </a:r>
              <a:endParaRPr lang="ko-KR" altLang="en-US" sz="1400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2668819-605C-D7BA-00E3-DE663A3F6B18}"/>
              </a:ext>
            </a:extLst>
          </p:cNvPr>
          <p:cNvGrpSpPr/>
          <p:nvPr/>
        </p:nvGrpSpPr>
        <p:grpSpPr>
          <a:xfrm>
            <a:off x="1413968" y="4054622"/>
            <a:ext cx="880512" cy="952492"/>
            <a:chOff x="1943709" y="3762389"/>
            <a:chExt cx="880512" cy="952492"/>
          </a:xfrm>
        </p:grpSpPr>
        <p:sp>
          <p:nvSpPr>
            <p:cNvPr id="12" name="사다리꼴 11">
              <a:extLst>
                <a:ext uri="{FF2B5EF4-FFF2-40B4-BE49-F238E27FC236}">
                  <a16:creationId xmlns:a16="http://schemas.microsoft.com/office/drawing/2014/main" id="{FAC1D71B-6B58-64E4-7F0A-C23501C856F4}"/>
                </a:ext>
              </a:extLst>
            </p:cNvPr>
            <p:cNvSpPr/>
            <p:nvPr/>
          </p:nvSpPr>
          <p:spPr>
            <a:xfrm rot="5400000">
              <a:off x="1907719" y="3798379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038">
              <a:extLst>
                <a:ext uri="{FF2B5EF4-FFF2-40B4-BE49-F238E27FC236}">
                  <a16:creationId xmlns:a16="http://schemas.microsoft.com/office/drawing/2014/main" id="{01B3878E-277C-E825-7957-C1A66588EF25}"/>
                </a:ext>
              </a:extLst>
            </p:cNvPr>
            <p:cNvSpPr txBox="1"/>
            <p:nvPr/>
          </p:nvSpPr>
          <p:spPr>
            <a:xfrm>
              <a:off x="1965695" y="3977025"/>
              <a:ext cx="83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Policy Model</a:t>
              </a:r>
              <a:endParaRPr lang="ko-KR" altLang="en-US" sz="1400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B50B5DF-044B-633C-CD93-16750BD26525}"/>
              </a:ext>
            </a:extLst>
          </p:cNvPr>
          <p:cNvGrpSpPr/>
          <p:nvPr/>
        </p:nvGrpSpPr>
        <p:grpSpPr>
          <a:xfrm>
            <a:off x="3843371" y="2943831"/>
            <a:ext cx="988732" cy="952492"/>
            <a:chOff x="4946311" y="2708160"/>
            <a:chExt cx="988732" cy="952492"/>
          </a:xfrm>
        </p:grpSpPr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3CE568A4-882F-C270-4E3F-BEF545E8504B}"/>
                </a:ext>
              </a:extLst>
            </p:cNvPr>
            <p:cNvSpPr/>
            <p:nvPr/>
          </p:nvSpPr>
          <p:spPr>
            <a:xfrm rot="5400000">
              <a:off x="4964431" y="2744150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038">
              <a:extLst>
                <a:ext uri="{FF2B5EF4-FFF2-40B4-BE49-F238E27FC236}">
                  <a16:creationId xmlns:a16="http://schemas.microsoft.com/office/drawing/2014/main" id="{FB03B98A-BF67-BA7F-876E-EB408F5E667E}"/>
                </a:ext>
              </a:extLst>
            </p:cNvPr>
            <p:cNvSpPr txBox="1"/>
            <p:nvPr/>
          </p:nvSpPr>
          <p:spPr>
            <a:xfrm>
              <a:off x="4946311" y="2922796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Reference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38C80AB-7AB0-F93A-A1AE-97E3BB8D48A2}"/>
              </a:ext>
            </a:extLst>
          </p:cNvPr>
          <p:cNvGrpSpPr/>
          <p:nvPr/>
        </p:nvGrpSpPr>
        <p:grpSpPr>
          <a:xfrm>
            <a:off x="3843371" y="4060960"/>
            <a:ext cx="988732" cy="952492"/>
            <a:chOff x="4946311" y="3831521"/>
            <a:chExt cx="988732" cy="952492"/>
          </a:xfrm>
        </p:grpSpPr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53F96F7A-73E3-197A-4220-1B184AC2709D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038">
              <a:extLst>
                <a:ext uri="{FF2B5EF4-FFF2-40B4-BE49-F238E27FC236}">
                  <a16:creationId xmlns:a16="http://schemas.microsoft.com/office/drawing/2014/main" id="{858EE154-2557-530D-0229-4B69B087DC86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Reward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0A5A96B0-E3B2-B264-B71E-2919E5455FAF}"/>
              </a:ext>
            </a:extLst>
          </p:cNvPr>
          <p:cNvGrpSpPr/>
          <p:nvPr/>
        </p:nvGrpSpPr>
        <p:grpSpPr>
          <a:xfrm>
            <a:off x="3843371" y="5178089"/>
            <a:ext cx="988732" cy="952492"/>
            <a:chOff x="4946311" y="3831521"/>
            <a:chExt cx="988732" cy="952492"/>
          </a:xfrm>
        </p:grpSpPr>
        <p:sp>
          <p:nvSpPr>
            <p:cNvPr id="21" name="사다리꼴 20">
              <a:extLst>
                <a:ext uri="{FF2B5EF4-FFF2-40B4-BE49-F238E27FC236}">
                  <a16:creationId xmlns:a16="http://schemas.microsoft.com/office/drawing/2014/main" id="{DC6F6D01-4FC5-14C5-C4B4-66ABFCEEE911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1038">
              <a:extLst>
                <a:ext uri="{FF2B5EF4-FFF2-40B4-BE49-F238E27FC236}">
                  <a16:creationId xmlns:a16="http://schemas.microsoft.com/office/drawing/2014/main" id="{D13113E2-75CF-DBF9-BD83-17756C976592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Value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B8065969-9B00-81C0-3961-5AA91E62219D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1097199" y="4530868"/>
            <a:ext cx="338755" cy="12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07102E9-4E75-FF2C-DF7C-791E07945FAE}"/>
              </a:ext>
            </a:extLst>
          </p:cNvPr>
          <p:cNvCxnSpPr>
            <a:cxnSpLocks/>
            <a:stCxn id="12" idx="0"/>
            <a:endCxn id="9" idx="1"/>
          </p:cNvCxnSpPr>
          <p:nvPr/>
        </p:nvCxnSpPr>
        <p:spPr>
          <a:xfrm>
            <a:off x="2294480" y="4530868"/>
            <a:ext cx="332895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D1ADF3A-20E7-4499-959A-B6E59C0F20CE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3469774" y="4530868"/>
            <a:ext cx="373597" cy="10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C8DC3669-ABA6-7072-1BB0-7B5C4EAC9004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3469774" y="3420077"/>
            <a:ext cx="373597" cy="111079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EFB2F673-69CC-F80C-6388-1DF833369059}"/>
              </a:ext>
            </a:extLst>
          </p:cNvPr>
          <p:cNvCxnSpPr>
            <a:cxnSpLocks/>
            <a:stCxn id="9" idx="3"/>
            <a:endCxn id="22" idx="1"/>
          </p:cNvCxnSpPr>
          <p:nvPr/>
        </p:nvCxnSpPr>
        <p:spPr>
          <a:xfrm>
            <a:off x="3469774" y="4530868"/>
            <a:ext cx="373597" cy="1117235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A3A37C5-E398-873B-3C46-2AA86313A1C5}"/>
              </a:ext>
            </a:extLst>
          </p:cNvPr>
          <p:cNvSpPr/>
          <p:nvPr/>
        </p:nvSpPr>
        <p:spPr>
          <a:xfrm>
            <a:off x="5267585" y="3726712"/>
            <a:ext cx="1102481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xtBox 1038">
            <a:extLst>
              <a:ext uri="{FF2B5EF4-FFF2-40B4-BE49-F238E27FC236}">
                <a16:creationId xmlns:a16="http://schemas.microsoft.com/office/drawing/2014/main" id="{5335370D-9DE2-B4B0-43C9-9336CE0A8F12}"/>
              </a:ext>
            </a:extLst>
          </p:cNvPr>
          <p:cNvSpPr txBox="1"/>
          <p:nvPr/>
        </p:nvSpPr>
        <p:spPr>
          <a:xfrm>
            <a:off x="5400555" y="3781232"/>
            <a:ext cx="83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Reward</a:t>
            </a:r>
            <a:endParaRPr lang="ko-KR" altLang="en-US" sz="1400" dirty="0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574D93E-25D0-C5CA-5ACA-351E2C9B292B}"/>
              </a:ext>
            </a:extLst>
          </p:cNvPr>
          <p:cNvGrpSpPr/>
          <p:nvPr/>
        </p:nvGrpSpPr>
        <p:grpSpPr>
          <a:xfrm>
            <a:off x="5267585" y="5474031"/>
            <a:ext cx="1102481" cy="435682"/>
            <a:chOff x="6519875" y="3564476"/>
            <a:chExt cx="1102481" cy="435682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7905709-BB13-61C5-1E35-3FD1CCADFA29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TextBox 1038">
              <a:extLst>
                <a:ext uri="{FF2B5EF4-FFF2-40B4-BE49-F238E27FC236}">
                  <a16:creationId xmlns:a16="http://schemas.microsoft.com/office/drawing/2014/main" id="{69CBA9DA-64E5-1829-7BAA-AD2C9BE51588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Value</a:t>
              </a:r>
              <a:endParaRPr lang="ko-KR" altLang="en-US" sz="1400" dirty="0"/>
            </a:p>
          </p:txBody>
        </p:sp>
      </p:grp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5A06572-1EE2-15D0-63FC-F4ACB25676C8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4777993" y="5691872"/>
            <a:ext cx="489592" cy="6232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78E9228-FA27-BA43-878F-43326F86F890}"/>
              </a:ext>
            </a:extLst>
          </p:cNvPr>
          <p:cNvGrpSpPr/>
          <p:nvPr/>
        </p:nvGrpSpPr>
        <p:grpSpPr>
          <a:xfrm>
            <a:off x="6200383" y="4561599"/>
            <a:ext cx="1102481" cy="435682"/>
            <a:chOff x="6519875" y="3564476"/>
            <a:chExt cx="1102481" cy="435682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2C6B6BD2-B720-5103-F770-F14088485F8F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TextBox 1038">
              <a:extLst>
                <a:ext uri="{FF2B5EF4-FFF2-40B4-BE49-F238E27FC236}">
                  <a16:creationId xmlns:a16="http://schemas.microsoft.com/office/drawing/2014/main" id="{33CFF06B-BC53-EB15-16C4-6E05319F4355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GAE</a:t>
              </a:r>
              <a:endParaRPr lang="ko-KR" altLang="en-US" sz="1400" dirty="0"/>
            </a:p>
          </p:txBody>
        </p:sp>
      </p:grp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D1F0DE8E-F6F5-1E20-617B-C81F6109BC5E}"/>
              </a:ext>
            </a:extLst>
          </p:cNvPr>
          <p:cNvCxnSpPr>
            <a:stCxn id="16" idx="3"/>
            <a:endCxn id="28" idx="1"/>
          </p:cNvCxnSpPr>
          <p:nvPr/>
        </p:nvCxnSpPr>
        <p:spPr>
          <a:xfrm>
            <a:off x="4832103" y="3420077"/>
            <a:ext cx="435482" cy="524476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CAF6172A-FB2A-C845-FFEA-D33BDB8E9F53}"/>
              </a:ext>
            </a:extLst>
          </p:cNvPr>
          <p:cNvCxnSpPr>
            <a:cxnSpLocks/>
            <a:stCxn id="19" idx="3"/>
            <a:endCxn id="28" idx="1"/>
          </p:cNvCxnSpPr>
          <p:nvPr/>
        </p:nvCxnSpPr>
        <p:spPr>
          <a:xfrm flipV="1">
            <a:off x="4832103" y="3944553"/>
            <a:ext cx="435482" cy="58642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175C7E7-7BE6-9866-3784-122D6D2666AF}"/>
              </a:ext>
            </a:extLst>
          </p:cNvPr>
          <p:cNvGrpSpPr/>
          <p:nvPr/>
        </p:nvGrpSpPr>
        <p:grpSpPr>
          <a:xfrm>
            <a:off x="7698122" y="4561599"/>
            <a:ext cx="1139512" cy="435682"/>
            <a:chOff x="6519875" y="3564476"/>
            <a:chExt cx="1139512" cy="43568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2D625D17-8823-6101-DD3E-122B20525EAD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TextBox 1038">
              <a:extLst>
                <a:ext uri="{FF2B5EF4-FFF2-40B4-BE49-F238E27FC236}">
                  <a16:creationId xmlns:a16="http://schemas.microsoft.com/office/drawing/2014/main" id="{63CE0BAE-FB1E-577E-3481-E927273AA751}"/>
                </a:ext>
              </a:extLst>
            </p:cNvPr>
            <p:cNvSpPr txBox="1"/>
            <p:nvPr/>
          </p:nvSpPr>
          <p:spPr>
            <a:xfrm>
              <a:off x="6519875" y="3628423"/>
              <a:ext cx="113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Advantage</a:t>
              </a:r>
              <a:endParaRPr lang="ko-KR" altLang="en-US" sz="1400" dirty="0"/>
            </a:p>
          </p:txBody>
        </p:sp>
      </p:grp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C2EF189A-F323-787E-EB8D-1E1582C7A582}"/>
              </a:ext>
            </a:extLst>
          </p:cNvPr>
          <p:cNvCxnSpPr>
            <a:cxnSpLocks/>
            <a:stCxn id="28" idx="2"/>
            <a:endCxn id="35" idx="1"/>
          </p:cNvCxnSpPr>
          <p:nvPr/>
        </p:nvCxnSpPr>
        <p:spPr>
          <a:xfrm rot="16200000" flipH="1">
            <a:off x="5701081" y="4280138"/>
            <a:ext cx="617046" cy="381557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연결선: 꺾임 42">
            <a:extLst>
              <a:ext uri="{FF2B5EF4-FFF2-40B4-BE49-F238E27FC236}">
                <a16:creationId xmlns:a16="http://schemas.microsoft.com/office/drawing/2014/main" id="{4E6DEB71-074F-573C-BF5E-2E0E6C624CDC}"/>
              </a:ext>
            </a:extLst>
          </p:cNvPr>
          <p:cNvCxnSpPr>
            <a:cxnSpLocks/>
            <a:stCxn id="32" idx="0"/>
            <a:endCxn id="35" idx="1"/>
          </p:cNvCxnSpPr>
          <p:nvPr/>
        </p:nvCxnSpPr>
        <p:spPr>
          <a:xfrm rot="5400000" flipH="1" flipV="1">
            <a:off x="5635049" y="4963217"/>
            <a:ext cx="749111" cy="381558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28A657E7-AAA6-6F3D-1416-BB3CE1766245}"/>
              </a:ext>
            </a:extLst>
          </p:cNvPr>
          <p:cNvCxnSpPr>
            <a:cxnSpLocks/>
            <a:stCxn id="35" idx="3"/>
            <a:endCxn id="41" idx="1"/>
          </p:cNvCxnSpPr>
          <p:nvPr/>
        </p:nvCxnSpPr>
        <p:spPr>
          <a:xfrm flipV="1">
            <a:off x="7302864" y="4779435"/>
            <a:ext cx="395258" cy="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1FD2C072-7E53-3015-640E-81872867EAFA}"/>
              </a:ext>
            </a:extLst>
          </p:cNvPr>
          <p:cNvCxnSpPr>
            <a:stCxn id="35" idx="2"/>
            <a:endCxn id="21" idx="3"/>
          </p:cNvCxnSpPr>
          <p:nvPr/>
        </p:nvCxnSpPr>
        <p:spPr>
          <a:xfrm rot="5400000">
            <a:off x="5033063" y="4301956"/>
            <a:ext cx="1023236" cy="2413887"/>
          </a:xfrm>
          <a:prstGeom prst="bentConnector3">
            <a:avLst>
              <a:gd name="adj1" fmla="val 120367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1420A3EB-8E1D-6F80-EFF2-93EDC302855A}"/>
              </a:ext>
            </a:extLst>
          </p:cNvPr>
          <p:cNvCxnSpPr>
            <a:cxnSpLocks/>
            <a:stCxn id="40" idx="0"/>
            <a:endCxn id="12" idx="1"/>
          </p:cNvCxnSpPr>
          <p:nvPr/>
        </p:nvCxnSpPr>
        <p:spPr>
          <a:xfrm rot="16200000" flipV="1">
            <a:off x="4853338" y="1165573"/>
            <a:ext cx="396913" cy="6395139"/>
          </a:xfrm>
          <a:prstGeom prst="bentConnector3">
            <a:avLst>
              <a:gd name="adj1" fmla="val 41851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2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60"/>
    </mc:Choice>
    <mc:Fallback>
      <p:transition spd="slow" advTm="1506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31CA-62BC-E18C-EA89-3757DDAC2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4C9C1A-8DCF-5909-F1CE-71BDC9435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GRPO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249C851-A446-D93C-4ACD-7EFC698F7588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GRPO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LLM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맥락에서는 보통 마지막 토큰에만 보상 모델에 의한 보상 점수가 부여되므로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각 토큰에서 정확한 가치 함수를 학습하는 것이 복잡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73489C0-4842-F7D3-DDA0-06882DC73551}"/>
              </a:ext>
            </a:extLst>
          </p:cNvPr>
          <p:cNvSpPr/>
          <p:nvPr/>
        </p:nvSpPr>
        <p:spPr>
          <a:xfrm>
            <a:off x="255645" y="4314228"/>
            <a:ext cx="841554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Query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D673162-9C87-585D-37E9-A5D41357CB94}"/>
              </a:ext>
            </a:extLst>
          </p:cNvPr>
          <p:cNvGrpSpPr/>
          <p:nvPr/>
        </p:nvGrpSpPr>
        <p:grpSpPr>
          <a:xfrm>
            <a:off x="2611250" y="4313027"/>
            <a:ext cx="873767" cy="435682"/>
            <a:chOff x="3011627" y="4020794"/>
            <a:chExt cx="1143533" cy="435682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6600E17-C70F-55B5-05C4-72312BC07235}"/>
                </a:ext>
              </a:extLst>
            </p:cNvPr>
            <p:cNvSpPr/>
            <p:nvPr/>
          </p:nvSpPr>
          <p:spPr>
            <a:xfrm>
              <a:off x="3032730" y="4020794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TextBox 1038">
              <a:extLst>
                <a:ext uri="{FF2B5EF4-FFF2-40B4-BE49-F238E27FC236}">
                  <a16:creationId xmlns:a16="http://schemas.microsoft.com/office/drawing/2014/main" id="{954EAF40-57CD-4685-23AF-71C78911DF6C}"/>
                </a:ext>
              </a:extLst>
            </p:cNvPr>
            <p:cNvSpPr txBox="1"/>
            <p:nvPr/>
          </p:nvSpPr>
          <p:spPr>
            <a:xfrm>
              <a:off x="3011627" y="4075314"/>
              <a:ext cx="1143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/>
                <a:t>Outputs</a:t>
              </a:r>
              <a:endParaRPr lang="ko-KR" altLang="en-US" sz="1400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8358256-9241-8A69-446E-29621F7DCA2A}"/>
              </a:ext>
            </a:extLst>
          </p:cNvPr>
          <p:cNvGrpSpPr/>
          <p:nvPr/>
        </p:nvGrpSpPr>
        <p:grpSpPr>
          <a:xfrm>
            <a:off x="1413968" y="4054622"/>
            <a:ext cx="880512" cy="952492"/>
            <a:chOff x="1943709" y="3762389"/>
            <a:chExt cx="880512" cy="952492"/>
          </a:xfrm>
        </p:grpSpPr>
        <p:sp>
          <p:nvSpPr>
            <p:cNvPr id="12" name="사다리꼴 11">
              <a:extLst>
                <a:ext uri="{FF2B5EF4-FFF2-40B4-BE49-F238E27FC236}">
                  <a16:creationId xmlns:a16="http://schemas.microsoft.com/office/drawing/2014/main" id="{27534D32-B75A-B480-A49E-06BEC2ECCFCB}"/>
                </a:ext>
              </a:extLst>
            </p:cNvPr>
            <p:cNvSpPr/>
            <p:nvPr/>
          </p:nvSpPr>
          <p:spPr>
            <a:xfrm rot="5400000">
              <a:off x="1907719" y="3798379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038">
              <a:extLst>
                <a:ext uri="{FF2B5EF4-FFF2-40B4-BE49-F238E27FC236}">
                  <a16:creationId xmlns:a16="http://schemas.microsoft.com/office/drawing/2014/main" id="{E6EDE763-26AA-C67D-75B1-0A8AC579D102}"/>
                </a:ext>
              </a:extLst>
            </p:cNvPr>
            <p:cNvSpPr txBox="1"/>
            <p:nvPr/>
          </p:nvSpPr>
          <p:spPr>
            <a:xfrm>
              <a:off x="1965695" y="3977025"/>
              <a:ext cx="83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Policy Model</a:t>
              </a:r>
              <a:endParaRPr lang="ko-KR" altLang="en-US" sz="1400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5E2AC9C-1538-D125-C71F-C21ADC5A8221}"/>
              </a:ext>
            </a:extLst>
          </p:cNvPr>
          <p:cNvGrpSpPr/>
          <p:nvPr/>
        </p:nvGrpSpPr>
        <p:grpSpPr>
          <a:xfrm>
            <a:off x="3843371" y="2943831"/>
            <a:ext cx="988732" cy="952492"/>
            <a:chOff x="4946311" y="2708160"/>
            <a:chExt cx="988732" cy="952492"/>
          </a:xfrm>
        </p:grpSpPr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55986549-68F8-ED86-F36B-87826ECE14DD}"/>
                </a:ext>
              </a:extLst>
            </p:cNvPr>
            <p:cNvSpPr/>
            <p:nvPr/>
          </p:nvSpPr>
          <p:spPr>
            <a:xfrm rot="5400000">
              <a:off x="4964431" y="2744150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038">
              <a:extLst>
                <a:ext uri="{FF2B5EF4-FFF2-40B4-BE49-F238E27FC236}">
                  <a16:creationId xmlns:a16="http://schemas.microsoft.com/office/drawing/2014/main" id="{C9C14CC7-8681-A8CF-4CBF-12BE5B8E15C2}"/>
                </a:ext>
              </a:extLst>
            </p:cNvPr>
            <p:cNvSpPr txBox="1"/>
            <p:nvPr/>
          </p:nvSpPr>
          <p:spPr>
            <a:xfrm>
              <a:off x="4946311" y="2922796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Reference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30611AAD-34CE-93DE-27DF-08FFD16F4F83}"/>
              </a:ext>
            </a:extLst>
          </p:cNvPr>
          <p:cNvGrpSpPr/>
          <p:nvPr/>
        </p:nvGrpSpPr>
        <p:grpSpPr>
          <a:xfrm>
            <a:off x="3843371" y="4060960"/>
            <a:ext cx="988732" cy="952492"/>
            <a:chOff x="4946311" y="3831521"/>
            <a:chExt cx="988732" cy="952492"/>
          </a:xfrm>
        </p:grpSpPr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C7D54B3E-6CB2-2B10-E58B-D5BECACADED5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038">
              <a:extLst>
                <a:ext uri="{FF2B5EF4-FFF2-40B4-BE49-F238E27FC236}">
                  <a16:creationId xmlns:a16="http://schemas.microsoft.com/office/drawing/2014/main" id="{542CFD87-981E-EB9C-92E1-C9133A4D18DE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Reward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69D4A8E-4102-1659-61DB-9B41841610E4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 flipV="1">
            <a:off x="1097199" y="4530868"/>
            <a:ext cx="338755" cy="12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C8D3C9AC-24AD-FA09-0BAD-EA44AB0ECFB2}"/>
              </a:ext>
            </a:extLst>
          </p:cNvPr>
          <p:cNvCxnSpPr>
            <a:cxnSpLocks/>
            <a:stCxn id="12" idx="0"/>
            <a:endCxn id="9" idx="1"/>
          </p:cNvCxnSpPr>
          <p:nvPr/>
        </p:nvCxnSpPr>
        <p:spPr>
          <a:xfrm>
            <a:off x="2294480" y="4530868"/>
            <a:ext cx="332895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9EAD227-9BC1-A40B-9F3E-A91C229ABE88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>
            <a:off x="3469774" y="4530868"/>
            <a:ext cx="373597" cy="10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17496E87-309F-F341-CFFC-C9FB79D01E75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3469774" y="3420077"/>
            <a:ext cx="373597" cy="111079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BF633C72-D3BE-26C9-D0E2-48980594309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32103" y="3420077"/>
            <a:ext cx="435482" cy="524476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32D0E17B-DBC2-470C-36A9-91A9D44A86D4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832103" y="3944553"/>
            <a:ext cx="435482" cy="58642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6E40AE39-8CEB-CAEF-FA73-8EE3622273D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53338" y="1165573"/>
            <a:ext cx="396913" cy="6395139"/>
          </a:xfrm>
          <a:prstGeom prst="bentConnector3">
            <a:avLst>
              <a:gd name="adj1" fmla="val 41851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821E857-4E51-9142-C470-32FEA96BC0AC}"/>
              </a:ext>
            </a:extLst>
          </p:cNvPr>
          <p:cNvSpPr/>
          <p:nvPr/>
        </p:nvSpPr>
        <p:spPr>
          <a:xfrm>
            <a:off x="5267585" y="3726712"/>
            <a:ext cx="1102481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xtBox 1038">
            <a:extLst>
              <a:ext uri="{FF2B5EF4-FFF2-40B4-BE49-F238E27FC236}">
                <a16:creationId xmlns:a16="http://schemas.microsoft.com/office/drawing/2014/main" id="{C4A2FC13-980E-7777-79D3-49C5DC43EE9E}"/>
              </a:ext>
            </a:extLst>
          </p:cNvPr>
          <p:cNvSpPr txBox="1"/>
          <p:nvPr/>
        </p:nvSpPr>
        <p:spPr>
          <a:xfrm>
            <a:off x="5400555" y="3781232"/>
            <a:ext cx="83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Reward</a:t>
            </a:r>
            <a:endParaRPr lang="ko-KR" altLang="en-US" sz="1400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126E8C6-70DA-A96E-2F46-877141CC51CA}"/>
              </a:ext>
            </a:extLst>
          </p:cNvPr>
          <p:cNvGrpSpPr/>
          <p:nvPr/>
        </p:nvGrpSpPr>
        <p:grpSpPr>
          <a:xfrm>
            <a:off x="6200383" y="4561599"/>
            <a:ext cx="1102481" cy="435682"/>
            <a:chOff x="6519875" y="3564476"/>
            <a:chExt cx="1102481" cy="435682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693CD7AA-0826-9ED5-E3B2-0C996D7C7925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TextBox 1038">
              <a:extLst>
                <a:ext uri="{FF2B5EF4-FFF2-40B4-BE49-F238E27FC236}">
                  <a16:creationId xmlns:a16="http://schemas.microsoft.com/office/drawing/2014/main" id="{3A14D659-14CB-C25A-4632-CD561967075B}"/>
                </a:ext>
              </a:extLst>
            </p:cNvPr>
            <p:cNvSpPr txBox="1"/>
            <p:nvPr/>
          </p:nvSpPr>
          <p:spPr>
            <a:xfrm>
              <a:off x="6652845" y="3618996"/>
              <a:ext cx="836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GAE</a:t>
              </a:r>
              <a:endParaRPr lang="ko-KR" altLang="en-US" sz="1400" dirty="0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4F607478-7612-AD19-786B-9D65BE3FC8C3}"/>
              </a:ext>
            </a:extLst>
          </p:cNvPr>
          <p:cNvGrpSpPr/>
          <p:nvPr/>
        </p:nvGrpSpPr>
        <p:grpSpPr>
          <a:xfrm>
            <a:off x="7698122" y="4561599"/>
            <a:ext cx="1139512" cy="435682"/>
            <a:chOff x="6519875" y="3564476"/>
            <a:chExt cx="1139512" cy="435682"/>
          </a:xfrm>
        </p:grpSpPr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D56488D2-8BC8-5063-55B2-C645D27B2210}"/>
                </a:ext>
              </a:extLst>
            </p:cNvPr>
            <p:cNvSpPr/>
            <p:nvPr/>
          </p:nvSpPr>
          <p:spPr>
            <a:xfrm>
              <a:off x="6519875" y="3564476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TextBox 1038">
              <a:extLst>
                <a:ext uri="{FF2B5EF4-FFF2-40B4-BE49-F238E27FC236}">
                  <a16:creationId xmlns:a16="http://schemas.microsoft.com/office/drawing/2014/main" id="{77D6C7CE-8853-25C8-415E-7AC253864BCD}"/>
                </a:ext>
              </a:extLst>
            </p:cNvPr>
            <p:cNvSpPr txBox="1"/>
            <p:nvPr/>
          </p:nvSpPr>
          <p:spPr>
            <a:xfrm>
              <a:off x="6519875" y="3628423"/>
              <a:ext cx="113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Advantage</a:t>
              </a:r>
              <a:endParaRPr lang="ko-KR" altLang="en-US" sz="1400" dirty="0"/>
            </a:p>
          </p:txBody>
        </p:sp>
      </p:grp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CDFEBE72-D858-32E7-22A4-4A35E7C9CB26}"/>
              </a:ext>
            </a:extLst>
          </p:cNvPr>
          <p:cNvCxnSpPr>
            <a:cxnSpLocks/>
            <a:stCxn id="31" idx="2"/>
            <a:endCxn id="45" idx="1"/>
          </p:cNvCxnSpPr>
          <p:nvPr/>
        </p:nvCxnSpPr>
        <p:spPr>
          <a:xfrm rot="16200000" flipH="1">
            <a:off x="5701081" y="4280138"/>
            <a:ext cx="617046" cy="381557"/>
          </a:xfrm>
          <a:prstGeom prst="bentConnector2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D2506003-0157-B696-F5DA-903D9848A9DC}"/>
              </a:ext>
            </a:extLst>
          </p:cNvPr>
          <p:cNvCxnSpPr>
            <a:cxnSpLocks/>
            <a:stCxn id="45" idx="3"/>
            <a:endCxn id="50" idx="1"/>
          </p:cNvCxnSpPr>
          <p:nvPr/>
        </p:nvCxnSpPr>
        <p:spPr>
          <a:xfrm flipV="1">
            <a:off x="7302864" y="4779435"/>
            <a:ext cx="395258" cy="5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24"/>
    </mc:Choice>
    <mc:Fallback>
      <p:transition spd="slow" advTm="2342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D6A5D-4900-6DE8-B933-B4FF3734E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BDA6B676-5ED1-800D-BD94-21522B89659F}"/>
              </a:ext>
            </a:extLst>
          </p:cNvPr>
          <p:cNvSpPr/>
          <p:nvPr/>
        </p:nvSpPr>
        <p:spPr>
          <a:xfrm>
            <a:off x="5235884" y="2978044"/>
            <a:ext cx="1416817" cy="25824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8BCD43-BB84-AA9F-8D36-DA7450F5E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GRPO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606A94D3-1A5E-47FF-7C49-3B1C8E54E7FC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GRPO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동일한 질문에 대해 생성된 여러 출력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(Outputs)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평균 보상을 베이스라인으로 사용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각각의 보상점수를 비교 정규화를 통해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Advantage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계산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CB1BB89-5713-E5E0-994A-A660EA459149}"/>
              </a:ext>
            </a:extLst>
          </p:cNvPr>
          <p:cNvGrpSpPr/>
          <p:nvPr/>
        </p:nvGrpSpPr>
        <p:grpSpPr>
          <a:xfrm>
            <a:off x="3843371" y="2943831"/>
            <a:ext cx="988732" cy="952492"/>
            <a:chOff x="4946311" y="2708160"/>
            <a:chExt cx="988732" cy="952492"/>
          </a:xfrm>
        </p:grpSpPr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1D3FD88D-116A-AFB7-2B8F-DA3D9C44ECB5}"/>
                </a:ext>
              </a:extLst>
            </p:cNvPr>
            <p:cNvSpPr/>
            <p:nvPr/>
          </p:nvSpPr>
          <p:spPr>
            <a:xfrm rot="5400000">
              <a:off x="4964431" y="2744150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038">
              <a:extLst>
                <a:ext uri="{FF2B5EF4-FFF2-40B4-BE49-F238E27FC236}">
                  <a16:creationId xmlns:a16="http://schemas.microsoft.com/office/drawing/2014/main" id="{0CA77B0C-0147-0B5D-A27A-549C57523166}"/>
                </a:ext>
              </a:extLst>
            </p:cNvPr>
            <p:cNvSpPr txBox="1"/>
            <p:nvPr/>
          </p:nvSpPr>
          <p:spPr>
            <a:xfrm>
              <a:off x="4946311" y="2922796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Reference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1FAAFA9-68AA-B0D4-A5F6-E04900ADF0C0}"/>
              </a:ext>
            </a:extLst>
          </p:cNvPr>
          <p:cNvGrpSpPr/>
          <p:nvPr/>
        </p:nvGrpSpPr>
        <p:grpSpPr>
          <a:xfrm>
            <a:off x="3843371" y="4060960"/>
            <a:ext cx="988732" cy="952492"/>
            <a:chOff x="4946311" y="3831521"/>
            <a:chExt cx="988732" cy="952492"/>
          </a:xfrm>
        </p:grpSpPr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AB426520-CE14-674A-360F-4D7B03E6A5D6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038">
              <a:extLst>
                <a:ext uri="{FF2B5EF4-FFF2-40B4-BE49-F238E27FC236}">
                  <a16:creationId xmlns:a16="http://schemas.microsoft.com/office/drawing/2014/main" id="{11A0649F-E34C-2F8F-2F3C-4632D9E75C39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Reward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50919F9-CA6A-2FAF-3123-E161C3E8FBA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469774" y="4530868"/>
            <a:ext cx="373597" cy="10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9ADED9E3-E145-729E-8AF7-CF14F82B368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469774" y="3420077"/>
            <a:ext cx="373597" cy="111079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11D8917A-F334-4622-A4B8-BEB2B02C31B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32103" y="3420077"/>
            <a:ext cx="435482" cy="524476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66B4441-39F2-D204-988F-71372A21A0D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832103" y="3944553"/>
            <a:ext cx="435482" cy="58642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293C6B3-1D1C-AB5B-A9AB-58823D2EBF56}"/>
              </a:ext>
            </a:extLst>
          </p:cNvPr>
          <p:cNvGrpSpPr/>
          <p:nvPr/>
        </p:nvGrpSpPr>
        <p:grpSpPr>
          <a:xfrm>
            <a:off x="5393052" y="3123232"/>
            <a:ext cx="1102481" cy="435682"/>
            <a:chOff x="5285757" y="3135627"/>
            <a:chExt cx="1102481" cy="43568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11A5F51-0D77-A433-E1BF-3D982CF2701D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TextBox 1038">
              <a:extLst>
                <a:ext uri="{FF2B5EF4-FFF2-40B4-BE49-F238E27FC236}">
                  <a16:creationId xmlns:a16="http://schemas.microsoft.com/office/drawing/2014/main" id="{0AFC36D0-6B3F-2B15-8FCF-F76E98E8F85E}"/>
                </a:ext>
              </a:extLst>
            </p:cNvPr>
            <p:cNvSpPr txBox="1"/>
            <p:nvPr/>
          </p:nvSpPr>
          <p:spPr>
            <a:xfrm>
              <a:off x="5378529" y="322421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1 </a:t>
              </a:r>
              <a:endParaRPr lang="ko-KR" altLang="en-US" sz="11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E2E1FC6-AD2C-8918-B63E-5C01E6ED9F67}"/>
              </a:ext>
            </a:extLst>
          </p:cNvPr>
          <p:cNvGrpSpPr/>
          <p:nvPr/>
        </p:nvGrpSpPr>
        <p:grpSpPr>
          <a:xfrm>
            <a:off x="5393052" y="3745389"/>
            <a:ext cx="1102481" cy="435682"/>
            <a:chOff x="5285757" y="3135627"/>
            <a:chExt cx="1102481" cy="435682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28C919D-CB43-C043-68D3-B9DAC014F400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TextBox 1038">
              <a:extLst>
                <a:ext uri="{FF2B5EF4-FFF2-40B4-BE49-F238E27FC236}">
                  <a16:creationId xmlns:a16="http://schemas.microsoft.com/office/drawing/2014/main" id="{EC6092E3-D71D-C5E2-E4C9-EC6787700E68}"/>
                </a:ext>
              </a:extLst>
            </p:cNvPr>
            <p:cNvSpPr txBox="1"/>
            <p:nvPr/>
          </p:nvSpPr>
          <p:spPr>
            <a:xfrm>
              <a:off x="5341689" y="322026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2 </a:t>
              </a:r>
              <a:endParaRPr lang="ko-KR" altLang="en-US" sz="1100" dirty="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6A6416FD-3DA2-BA09-2F46-5C1A0DBBBA69}"/>
              </a:ext>
            </a:extLst>
          </p:cNvPr>
          <p:cNvGrpSpPr/>
          <p:nvPr/>
        </p:nvGrpSpPr>
        <p:grpSpPr>
          <a:xfrm>
            <a:off x="5393052" y="4313818"/>
            <a:ext cx="1102481" cy="435682"/>
            <a:chOff x="5285757" y="3135627"/>
            <a:chExt cx="1102481" cy="435682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517A3008-BC24-C6CE-74E6-AEF49AC5FF99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TextBox 1038">
              <a:extLst>
                <a:ext uri="{FF2B5EF4-FFF2-40B4-BE49-F238E27FC236}">
                  <a16:creationId xmlns:a16="http://schemas.microsoft.com/office/drawing/2014/main" id="{E4DEB153-E39B-264B-296A-C60409FAFE09}"/>
                </a:ext>
              </a:extLst>
            </p:cNvPr>
            <p:cNvSpPr txBox="1"/>
            <p:nvPr/>
          </p:nvSpPr>
          <p:spPr>
            <a:xfrm>
              <a:off x="5341688" y="3239089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3 </a:t>
              </a:r>
              <a:endParaRPr lang="ko-KR" altLang="en-US" sz="1100" dirty="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07A7593-C8C2-8002-96E5-E9BBDE4F4DDE}"/>
              </a:ext>
            </a:extLst>
          </p:cNvPr>
          <p:cNvGrpSpPr/>
          <p:nvPr/>
        </p:nvGrpSpPr>
        <p:grpSpPr>
          <a:xfrm>
            <a:off x="5393052" y="5030246"/>
            <a:ext cx="1102481" cy="435682"/>
            <a:chOff x="5285757" y="3135627"/>
            <a:chExt cx="1102481" cy="435682"/>
          </a:xfrm>
        </p:grpSpPr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5E430322-A00C-8F58-17B0-34257644D354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TextBox 1038">
              <a:extLst>
                <a:ext uri="{FF2B5EF4-FFF2-40B4-BE49-F238E27FC236}">
                  <a16:creationId xmlns:a16="http://schemas.microsoft.com/office/drawing/2014/main" id="{C5B5E505-93C7-13AA-99DE-BBEAB0A3D7CC}"/>
                </a:ext>
              </a:extLst>
            </p:cNvPr>
            <p:cNvSpPr txBox="1"/>
            <p:nvPr/>
          </p:nvSpPr>
          <p:spPr>
            <a:xfrm>
              <a:off x="5341689" y="3226166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n </a:t>
              </a:r>
              <a:endParaRPr lang="ko-KR" altLang="en-US" sz="11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AA287B-AA15-9D65-9053-76772A695423}"/>
              </a:ext>
            </a:extLst>
          </p:cNvPr>
          <p:cNvSpPr txBox="1"/>
          <p:nvPr/>
        </p:nvSpPr>
        <p:spPr>
          <a:xfrm>
            <a:off x="5752724" y="4658804"/>
            <a:ext cx="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567AF23D-37B0-E122-36C9-400E0B22444D}"/>
              </a:ext>
            </a:extLst>
          </p:cNvPr>
          <p:cNvSpPr/>
          <p:nvPr/>
        </p:nvSpPr>
        <p:spPr>
          <a:xfrm>
            <a:off x="255645" y="4314228"/>
            <a:ext cx="841554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Query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7B0539B-9489-E3A5-880E-11C4F61598FC}"/>
              </a:ext>
            </a:extLst>
          </p:cNvPr>
          <p:cNvGrpSpPr/>
          <p:nvPr/>
        </p:nvGrpSpPr>
        <p:grpSpPr>
          <a:xfrm>
            <a:off x="1413968" y="4054622"/>
            <a:ext cx="880512" cy="952492"/>
            <a:chOff x="1943709" y="3762389"/>
            <a:chExt cx="880512" cy="952492"/>
          </a:xfrm>
        </p:grpSpPr>
        <p:sp>
          <p:nvSpPr>
            <p:cNvPr id="46" name="사다리꼴 45">
              <a:extLst>
                <a:ext uri="{FF2B5EF4-FFF2-40B4-BE49-F238E27FC236}">
                  <a16:creationId xmlns:a16="http://schemas.microsoft.com/office/drawing/2014/main" id="{517E3E5D-54FC-1194-1DEF-105963136C5F}"/>
                </a:ext>
              </a:extLst>
            </p:cNvPr>
            <p:cNvSpPr/>
            <p:nvPr/>
          </p:nvSpPr>
          <p:spPr>
            <a:xfrm rot="5400000">
              <a:off x="1907719" y="3798379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1038">
              <a:extLst>
                <a:ext uri="{FF2B5EF4-FFF2-40B4-BE49-F238E27FC236}">
                  <a16:creationId xmlns:a16="http://schemas.microsoft.com/office/drawing/2014/main" id="{3090221F-0A5D-EC2B-5CC7-CBD449537FB5}"/>
                </a:ext>
              </a:extLst>
            </p:cNvPr>
            <p:cNvSpPr txBox="1"/>
            <p:nvPr/>
          </p:nvSpPr>
          <p:spPr>
            <a:xfrm>
              <a:off x="1965695" y="3977025"/>
              <a:ext cx="83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Policy Model</a:t>
              </a:r>
              <a:endParaRPr lang="ko-KR" altLang="en-US" sz="1400" dirty="0"/>
            </a:p>
          </p:txBody>
        </p:sp>
      </p:grp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9F8F2A2B-22B3-86E6-DEB3-0D46CDFBC903}"/>
              </a:ext>
            </a:extLst>
          </p:cNvPr>
          <p:cNvCxnSpPr>
            <a:cxnSpLocks/>
            <a:stCxn id="44" idx="3"/>
            <a:endCxn id="48" idx="1"/>
          </p:cNvCxnSpPr>
          <p:nvPr/>
        </p:nvCxnSpPr>
        <p:spPr>
          <a:xfrm flipV="1">
            <a:off x="1097199" y="4530868"/>
            <a:ext cx="338755" cy="12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D22CF9F6-7326-D8FC-F546-009693A0FA74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2294480" y="4530868"/>
            <a:ext cx="275391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0C1B22B3-8103-DD06-77B0-B04D417C2047}"/>
              </a:ext>
            </a:extLst>
          </p:cNvPr>
          <p:cNvSpPr/>
          <p:nvPr/>
        </p:nvSpPr>
        <p:spPr>
          <a:xfrm>
            <a:off x="2569871" y="3268479"/>
            <a:ext cx="957408" cy="25824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06CCC84F-9B14-0BA2-D458-729D9FD8B333}"/>
              </a:ext>
            </a:extLst>
          </p:cNvPr>
          <p:cNvGrpSpPr/>
          <p:nvPr/>
        </p:nvGrpSpPr>
        <p:grpSpPr>
          <a:xfrm>
            <a:off x="2592657" y="3413667"/>
            <a:ext cx="871840" cy="435682"/>
            <a:chOff x="5285757" y="3135627"/>
            <a:chExt cx="1102481" cy="435682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534E5CEF-0339-DD5F-CABB-F2ED49D9F6D8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TextBox 1038">
              <a:extLst>
                <a:ext uri="{FF2B5EF4-FFF2-40B4-BE49-F238E27FC236}">
                  <a16:creationId xmlns:a16="http://schemas.microsoft.com/office/drawing/2014/main" id="{36C92C37-259A-4C50-A0C6-A25D25F519C8}"/>
                </a:ext>
              </a:extLst>
            </p:cNvPr>
            <p:cNvSpPr txBox="1"/>
            <p:nvPr/>
          </p:nvSpPr>
          <p:spPr>
            <a:xfrm>
              <a:off x="5378529" y="322421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1 </a:t>
              </a:r>
              <a:endParaRPr lang="ko-KR" altLang="en-US" sz="1100" dirty="0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62E71EA-CA08-57F8-538C-5740D17AEB8B}"/>
              </a:ext>
            </a:extLst>
          </p:cNvPr>
          <p:cNvGrpSpPr/>
          <p:nvPr/>
        </p:nvGrpSpPr>
        <p:grpSpPr>
          <a:xfrm>
            <a:off x="2592657" y="4035824"/>
            <a:ext cx="871840" cy="435682"/>
            <a:chOff x="5285757" y="3135627"/>
            <a:chExt cx="1102481" cy="435682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2FB451D8-1166-F63F-CD58-2FA9D9D4F982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TextBox 1038">
              <a:extLst>
                <a:ext uri="{FF2B5EF4-FFF2-40B4-BE49-F238E27FC236}">
                  <a16:creationId xmlns:a16="http://schemas.microsoft.com/office/drawing/2014/main" id="{D60C793B-ED33-88D8-9AFD-05568FF0A0B4}"/>
                </a:ext>
              </a:extLst>
            </p:cNvPr>
            <p:cNvSpPr txBox="1"/>
            <p:nvPr/>
          </p:nvSpPr>
          <p:spPr>
            <a:xfrm>
              <a:off x="5341689" y="322026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2 </a:t>
              </a:r>
              <a:endParaRPr lang="ko-KR" altLang="en-US" sz="1100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E279FA75-92BB-B8C5-33A8-47E0C5639D75}"/>
              </a:ext>
            </a:extLst>
          </p:cNvPr>
          <p:cNvGrpSpPr/>
          <p:nvPr/>
        </p:nvGrpSpPr>
        <p:grpSpPr>
          <a:xfrm>
            <a:off x="2592656" y="4604253"/>
            <a:ext cx="868275" cy="435682"/>
            <a:chOff x="5285757" y="3135627"/>
            <a:chExt cx="1102481" cy="435682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9FC09064-8FD8-09AA-E597-17B883FCAD9F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TextBox 1038">
              <a:extLst>
                <a:ext uri="{FF2B5EF4-FFF2-40B4-BE49-F238E27FC236}">
                  <a16:creationId xmlns:a16="http://schemas.microsoft.com/office/drawing/2014/main" id="{65A3DE45-DF5B-61FF-8FFB-5C2812150B93}"/>
                </a:ext>
              </a:extLst>
            </p:cNvPr>
            <p:cNvSpPr txBox="1"/>
            <p:nvPr/>
          </p:nvSpPr>
          <p:spPr>
            <a:xfrm>
              <a:off x="5341688" y="3239089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3 </a:t>
              </a:r>
              <a:endParaRPr lang="ko-KR" altLang="en-US" sz="1100" dirty="0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45FCCC1-1988-E231-2C03-4D9271541409}"/>
              </a:ext>
            </a:extLst>
          </p:cNvPr>
          <p:cNvGrpSpPr/>
          <p:nvPr/>
        </p:nvGrpSpPr>
        <p:grpSpPr>
          <a:xfrm>
            <a:off x="2592657" y="5320681"/>
            <a:ext cx="868274" cy="435682"/>
            <a:chOff x="5285757" y="3135627"/>
            <a:chExt cx="1102481" cy="435682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E76225FB-6DAB-1EA3-C143-9D2418ADFA4B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TextBox 1038">
              <a:extLst>
                <a:ext uri="{FF2B5EF4-FFF2-40B4-BE49-F238E27FC236}">
                  <a16:creationId xmlns:a16="http://schemas.microsoft.com/office/drawing/2014/main" id="{38F62455-4D3A-F136-9DA1-57D5E403A797}"/>
                </a:ext>
              </a:extLst>
            </p:cNvPr>
            <p:cNvSpPr txBox="1"/>
            <p:nvPr/>
          </p:nvSpPr>
          <p:spPr>
            <a:xfrm>
              <a:off x="5341689" y="3226166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n </a:t>
              </a:r>
              <a:endParaRPr lang="ko-KR" altLang="en-US" sz="1100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17DD476-FC29-0325-0D14-CDEDF6559746}"/>
              </a:ext>
            </a:extLst>
          </p:cNvPr>
          <p:cNvSpPr txBox="1"/>
          <p:nvPr/>
        </p:nvSpPr>
        <p:spPr>
          <a:xfrm>
            <a:off x="2851611" y="4936119"/>
            <a:ext cx="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580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75"/>
    </mc:Choice>
    <mc:Fallback>
      <p:transition spd="slow" advTm="3167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7C27D-C7B9-9AA2-491F-8461FE1F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7B0F46-03B6-440E-E748-546790CBA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GRPO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A98AC21A-7488-C9BF-1D66-967C062D622C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GRPO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동일한 질문에 대해 생성된 여러 출력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(Outputs)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평균 보상을 베이스라인으로 사용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각각의 보상점수를 비교 정규화를 통해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Advantage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계산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BF73A6B-E42B-9023-D0C3-FFAB9D67C31E}"/>
              </a:ext>
            </a:extLst>
          </p:cNvPr>
          <p:cNvGrpSpPr/>
          <p:nvPr/>
        </p:nvGrpSpPr>
        <p:grpSpPr>
          <a:xfrm>
            <a:off x="3843371" y="2943831"/>
            <a:ext cx="988732" cy="952492"/>
            <a:chOff x="4946311" y="2708160"/>
            <a:chExt cx="988732" cy="952492"/>
          </a:xfrm>
        </p:grpSpPr>
        <p:sp>
          <p:nvSpPr>
            <p:cNvPr id="15" name="사다리꼴 14">
              <a:extLst>
                <a:ext uri="{FF2B5EF4-FFF2-40B4-BE49-F238E27FC236}">
                  <a16:creationId xmlns:a16="http://schemas.microsoft.com/office/drawing/2014/main" id="{7DDCDE09-173C-7A03-40BC-04D0C8F0741E}"/>
                </a:ext>
              </a:extLst>
            </p:cNvPr>
            <p:cNvSpPr/>
            <p:nvPr/>
          </p:nvSpPr>
          <p:spPr>
            <a:xfrm rot="5400000">
              <a:off x="4964431" y="2744150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038">
              <a:extLst>
                <a:ext uri="{FF2B5EF4-FFF2-40B4-BE49-F238E27FC236}">
                  <a16:creationId xmlns:a16="http://schemas.microsoft.com/office/drawing/2014/main" id="{6D2617D1-48E4-6935-F0BE-240438430C50}"/>
                </a:ext>
              </a:extLst>
            </p:cNvPr>
            <p:cNvSpPr txBox="1"/>
            <p:nvPr/>
          </p:nvSpPr>
          <p:spPr>
            <a:xfrm>
              <a:off x="4946311" y="2922796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Reference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A783248-9D88-E144-6A89-590A10AFAE24}"/>
              </a:ext>
            </a:extLst>
          </p:cNvPr>
          <p:cNvGrpSpPr/>
          <p:nvPr/>
        </p:nvGrpSpPr>
        <p:grpSpPr>
          <a:xfrm>
            <a:off x="3843371" y="4060960"/>
            <a:ext cx="988732" cy="952492"/>
            <a:chOff x="4946311" y="3831521"/>
            <a:chExt cx="988732" cy="952492"/>
          </a:xfrm>
        </p:grpSpPr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F323328A-B50D-9232-E856-ACA42DC188F6}"/>
                </a:ext>
              </a:extLst>
            </p:cNvPr>
            <p:cNvSpPr/>
            <p:nvPr/>
          </p:nvSpPr>
          <p:spPr>
            <a:xfrm rot="5400000">
              <a:off x="4964431" y="3867511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TextBox 1038">
              <a:extLst>
                <a:ext uri="{FF2B5EF4-FFF2-40B4-BE49-F238E27FC236}">
                  <a16:creationId xmlns:a16="http://schemas.microsoft.com/office/drawing/2014/main" id="{61E1884D-6451-C0B1-7F90-B1AD0E8190E6}"/>
                </a:ext>
              </a:extLst>
            </p:cNvPr>
            <p:cNvSpPr txBox="1"/>
            <p:nvPr/>
          </p:nvSpPr>
          <p:spPr>
            <a:xfrm>
              <a:off x="4946311" y="4039925"/>
              <a:ext cx="988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Reward</a:t>
              </a:r>
            </a:p>
            <a:p>
              <a:pPr algn="ctr"/>
              <a:r>
                <a:rPr lang="en-US" altLang="ko-KR" sz="1400" dirty="0"/>
                <a:t>Model</a:t>
              </a:r>
            </a:p>
          </p:txBody>
        </p:sp>
      </p:grp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3E461AB-121C-41E2-D17C-90600719BE11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469774" y="4530868"/>
            <a:ext cx="373597" cy="10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600B5476-C2E9-8114-BCF3-A7EF8E992BC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469774" y="3420077"/>
            <a:ext cx="373597" cy="111079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3AB20C51-BB8B-0222-8648-B8A9CA7AE92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832103" y="3420077"/>
            <a:ext cx="435482" cy="524476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CE3ECF5B-C7B7-F383-7760-6BC3C231201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832103" y="3944553"/>
            <a:ext cx="435482" cy="586421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399C0603-55EB-D0F2-1603-0DC47EA7663C}"/>
              </a:ext>
            </a:extLst>
          </p:cNvPr>
          <p:cNvSpPr/>
          <p:nvPr/>
        </p:nvSpPr>
        <p:spPr>
          <a:xfrm>
            <a:off x="7667187" y="2978044"/>
            <a:ext cx="1416817" cy="25824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2A68F0F-D4D7-D0DB-7282-C9171705998F}"/>
              </a:ext>
            </a:extLst>
          </p:cNvPr>
          <p:cNvGrpSpPr/>
          <p:nvPr/>
        </p:nvGrpSpPr>
        <p:grpSpPr>
          <a:xfrm>
            <a:off x="7792230" y="3138062"/>
            <a:ext cx="1102481" cy="435682"/>
            <a:chOff x="5285757" y="3135627"/>
            <a:chExt cx="1102481" cy="435682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AD65557-514E-DECA-FC21-8198599B8F0C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TextBox 1038">
              <a:extLst>
                <a:ext uri="{FF2B5EF4-FFF2-40B4-BE49-F238E27FC236}">
                  <a16:creationId xmlns:a16="http://schemas.microsoft.com/office/drawing/2014/main" id="{BD16B45E-94DC-3FB7-D713-BEB085FE66D0}"/>
                </a:ext>
              </a:extLst>
            </p:cNvPr>
            <p:cNvSpPr txBox="1"/>
            <p:nvPr/>
          </p:nvSpPr>
          <p:spPr>
            <a:xfrm>
              <a:off x="5341689" y="3209501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Advantage 1 </a:t>
              </a:r>
              <a:endParaRPr lang="ko-KR" altLang="en-US" sz="1100" dirty="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56C00240-574C-A767-BF6A-E7494CDD3F8D}"/>
              </a:ext>
            </a:extLst>
          </p:cNvPr>
          <p:cNvGrpSpPr/>
          <p:nvPr/>
        </p:nvGrpSpPr>
        <p:grpSpPr>
          <a:xfrm>
            <a:off x="7792230" y="3760219"/>
            <a:ext cx="1102481" cy="435682"/>
            <a:chOff x="5285757" y="3135627"/>
            <a:chExt cx="1102481" cy="435682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D5ADC82-DAF6-E7A6-BAB1-30BF4F6EC08E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TextBox 1038">
              <a:extLst>
                <a:ext uri="{FF2B5EF4-FFF2-40B4-BE49-F238E27FC236}">
                  <a16:creationId xmlns:a16="http://schemas.microsoft.com/office/drawing/2014/main" id="{B2C6B434-51CF-BE2F-59B7-BF11D63D6C33}"/>
                </a:ext>
              </a:extLst>
            </p:cNvPr>
            <p:cNvSpPr txBox="1"/>
            <p:nvPr/>
          </p:nvSpPr>
          <p:spPr>
            <a:xfrm>
              <a:off x="5341689" y="3209501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Advantage 2 </a:t>
              </a:r>
              <a:endParaRPr lang="ko-KR" altLang="en-US" sz="1100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D5A6084-0593-5BA4-3267-E6267AC61888}"/>
              </a:ext>
            </a:extLst>
          </p:cNvPr>
          <p:cNvGrpSpPr/>
          <p:nvPr/>
        </p:nvGrpSpPr>
        <p:grpSpPr>
          <a:xfrm>
            <a:off x="7792230" y="4328648"/>
            <a:ext cx="1102481" cy="435682"/>
            <a:chOff x="5285757" y="3135627"/>
            <a:chExt cx="1102481" cy="435682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9668EA41-20BE-9575-00F0-B1F09D98B8FB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TextBox 1038">
              <a:extLst>
                <a:ext uri="{FF2B5EF4-FFF2-40B4-BE49-F238E27FC236}">
                  <a16:creationId xmlns:a16="http://schemas.microsoft.com/office/drawing/2014/main" id="{E252981A-D9C3-9DAF-8A78-53F87877C8BF}"/>
                </a:ext>
              </a:extLst>
            </p:cNvPr>
            <p:cNvSpPr txBox="1"/>
            <p:nvPr/>
          </p:nvSpPr>
          <p:spPr>
            <a:xfrm>
              <a:off x="5341689" y="3209501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Advantage 3 </a:t>
              </a:r>
              <a:endParaRPr lang="ko-KR" altLang="en-US" sz="1100" dirty="0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7814A5DE-FC5E-2119-715D-159F409AF8EF}"/>
              </a:ext>
            </a:extLst>
          </p:cNvPr>
          <p:cNvGrpSpPr/>
          <p:nvPr/>
        </p:nvGrpSpPr>
        <p:grpSpPr>
          <a:xfrm>
            <a:off x="7792230" y="5045076"/>
            <a:ext cx="1102481" cy="435682"/>
            <a:chOff x="5285757" y="3135627"/>
            <a:chExt cx="1102481" cy="435682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63F0471-88C0-97A8-E10F-0B452E95614A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TextBox 1038">
              <a:extLst>
                <a:ext uri="{FF2B5EF4-FFF2-40B4-BE49-F238E27FC236}">
                  <a16:creationId xmlns:a16="http://schemas.microsoft.com/office/drawing/2014/main" id="{8577A090-33DE-0729-529B-43AC3DAB2618}"/>
                </a:ext>
              </a:extLst>
            </p:cNvPr>
            <p:cNvSpPr txBox="1"/>
            <p:nvPr/>
          </p:nvSpPr>
          <p:spPr>
            <a:xfrm>
              <a:off x="5341689" y="3209501"/>
              <a:ext cx="99061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50" dirty="0"/>
                <a:t>Advantage n </a:t>
              </a:r>
              <a:endParaRPr lang="ko-KR" altLang="en-US" sz="1050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185B100-5967-0EF8-19CB-DF8897957686}"/>
              </a:ext>
            </a:extLst>
          </p:cNvPr>
          <p:cNvSpPr txBox="1"/>
          <p:nvPr/>
        </p:nvSpPr>
        <p:spPr>
          <a:xfrm>
            <a:off x="8151902" y="4673634"/>
            <a:ext cx="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5A7C39A1-39FF-00CB-97FF-BB2C72692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8764" y="3955282"/>
            <a:ext cx="2342696" cy="627949"/>
          </a:xfrm>
          <a:prstGeom prst="rect">
            <a:avLst/>
          </a:prstGeom>
          <a:noFill/>
        </p:spPr>
      </p:pic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13A91388-0FA1-DFA4-ED23-77ECC1860A50}"/>
              </a:ext>
            </a:extLst>
          </p:cNvPr>
          <p:cNvCxnSpPr>
            <a:cxnSpLocks/>
            <a:stCxn id="33" idx="0"/>
          </p:cNvCxnSpPr>
          <p:nvPr/>
        </p:nvCxnSpPr>
        <p:spPr>
          <a:xfrm rot="16200000" flipH="1" flipV="1">
            <a:off x="4521589" y="310679"/>
            <a:ext cx="1186642" cy="6521372"/>
          </a:xfrm>
          <a:prstGeom prst="bentConnector3">
            <a:avLst>
              <a:gd name="adj1" fmla="val -19264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연결선: 꺾임 67">
            <a:extLst>
              <a:ext uri="{FF2B5EF4-FFF2-40B4-BE49-F238E27FC236}">
                <a16:creationId xmlns:a16="http://schemas.microsoft.com/office/drawing/2014/main" id="{60BB29F3-66FC-4EDB-6A75-215F32CC14A6}"/>
              </a:ext>
            </a:extLst>
          </p:cNvPr>
          <p:cNvCxnSpPr>
            <a:cxnSpLocks/>
            <a:stCxn id="15" idx="1"/>
          </p:cNvCxnSpPr>
          <p:nvPr/>
        </p:nvCxnSpPr>
        <p:spPr>
          <a:xfrm rot="16200000" flipH="1" flipV="1">
            <a:off x="2540585" y="2367533"/>
            <a:ext cx="1110791" cy="2483513"/>
          </a:xfrm>
          <a:prstGeom prst="bentConnector3">
            <a:avLst>
              <a:gd name="adj1" fmla="val -27249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사각형: 둥근 모서리 88">
            <a:extLst>
              <a:ext uri="{FF2B5EF4-FFF2-40B4-BE49-F238E27FC236}">
                <a16:creationId xmlns:a16="http://schemas.microsoft.com/office/drawing/2014/main" id="{4612E745-AE95-1C34-3233-5CC4999E88EF}"/>
              </a:ext>
            </a:extLst>
          </p:cNvPr>
          <p:cNvSpPr/>
          <p:nvPr/>
        </p:nvSpPr>
        <p:spPr>
          <a:xfrm>
            <a:off x="5235884" y="2978044"/>
            <a:ext cx="1416817" cy="25824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BB23E82A-94A4-0505-F081-5F3235124269}"/>
              </a:ext>
            </a:extLst>
          </p:cNvPr>
          <p:cNvGrpSpPr/>
          <p:nvPr/>
        </p:nvGrpSpPr>
        <p:grpSpPr>
          <a:xfrm>
            <a:off x="5393052" y="3123232"/>
            <a:ext cx="1102481" cy="435682"/>
            <a:chOff x="5285757" y="3135627"/>
            <a:chExt cx="1102481" cy="435682"/>
          </a:xfrm>
        </p:grpSpPr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B50AAD24-E339-5A8B-BD58-2F815F021EE7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2" name="TextBox 1038">
              <a:extLst>
                <a:ext uri="{FF2B5EF4-FFF2-40B4-BE49-F238E27FC236}">
                  <a16:creationId xmlns:a16="http://schemas.microsoft.com/office/drawing/2014/main" id="{D7CF96C7-B0E2-5FC4-C02A-224505926212}"/>
                </a:ext>
              </a:extLst>
            </p:cNvPr>
            <p:cNvSpPr txBox="1"/>
            <p:nvPr/>
          </p:nvSpPr>
          <p:spPr>
            <a:xfrm>
              <a:off x="5378529" y="322421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1 </a:t>
              </a:r>
              <a:endParaRPr lang="ko-KR" altLang="en-US" sz="1100" dirty="0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A65E778E-73E4-9752-7AE0-49B8831292CA}"/>
              </a:ext>
            </a:extLst>
          </p:cNvPr>
          <p:cNvGrpSpPr/>
          <p:nvPr/>
        </p:nvGrpSpPr>
        <p:grpSpPr>
          <a:xfrm>
            <a:off x="5393052" y="3745389"/>
            <a:ext cx="1102481" cy="435682"/>
            <a:chOff x="5285757" y="3135627"/>
            <a:chExt cx="1102481" cy="435682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10C286FF-5EA1-9891-010B-90B0E9A42F97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5" name="TextBox 1038">
              <a:extLst>
                <a:ext uri="{FF2B5EF4-FFF2-40B4-BE49-F238E27FC236}">
                  <a16:creationId xmlns:a16="http://schemas.microsoft.com/office/drawing/2014/main" id="{4A3E5AE9-12A7-815B-BE51-58AB2749ACAD}"/>
                </a:ext>
              </a:extLst>
            </p:cNvPr>
            <p:cNvSpPr txBox="1"/>
            <p:nvPr/>
          </p:nvSpPr>
          <p:spPr>
            <a:xfrm>
              <a:off x="5341689" y="322026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2 </a:t>
              </a:r>
              <a:endParaRPr lang="ko-KR" altLang="en-US" sz="1100" dirty="0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E9A351DD-FC0B-7095-CDDF-385F5BC10D44}"/>
              </a:ext>
            </a:extLst>
          </p:cNvPr>
          <p:cNvGrpSpPr/>
          <p:nvPr/>
        </p:nvGrpSpPr>
        <p:grpSpPr>
          <a:xfrm>
            <a:off x="5393052" y="4313818"/>
            <a:ext cx="1102481" cy="435682"/>
            <a:chOff x="5285757" y="3135627"/>
            <a:chExt cx="1102481" cy="435682"/>
          </a:xfrm>
        </p:grpSpPr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F1BBA63B-ACD0-4044-AF68-42E94A0DCEFF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8" name="TextBox 1038">
              <a:extLst>
                <a:ext uri="{FF2B5EF4-FFF2-40B4-BE49-F238E27FC236}">
                  <a16:creationId xmlns:a16="http://schemas.microsoft.com/office/drawing/2014/main" id="{01B826C5-E0D9-75D4-3276-F06876FAB0E4}"/>
                </a:ext>
              </a:extLst>
            </p:cNvPr>
            <p:cNvSpPr txBox="1"/>
            <p:nvPr/>
          </p:nvSpPr>
          <p:spPr>
            <a:xfrm>
              <a:off x="5341688" y="3239089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3 </a:t>
              </a:r>
              <a:endParaRPr lang="ko-KR" altLang="en-US" sz="1100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0E1405B3-3517-1165-8E7D-7EBA8A5F7D06}"/>
              </a:ext>
            </a:extLst>
          </p:cNvPr>
          <p:cNvGrpSpPr/>
          <p:nvPr/>
        </p:nvGrpSpPr>
        <p:grpSpPr>
          <a:xfrm>
            <a:off x="5393052" y="5030246"/>
            <a:ext cx="1102481" cy="435682"/>
            <a:chOff x="5285757" y="3135627"/>
            <a:chExt cx="1102481" cy="435682"/>
          </a:xfrm>
        </p:grpSpPr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F4E07BEE-C0BF-FAE2-6D88-17C2C90F1382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1" name="TextBox 1038">
              <a:extLst>
                <a:ext uri="{FF2B5EF4-FFF2-40B4-BE49-F238E27FC236}">
                  <a16:creationId xmlns:a16="http://schemas.microsoft.com/office/drawing/2014/main" id="{3038D65E-96F7-CE16-11F9-FDA392732850}"/>
                </a:ext>
              </a:extLst>
            </p:cNvPr>
            <p:cNvSpPr txBox="1"/>
            <p:nvPr/>
          </p:nvSpPr>
          <p:spPr>
            <a:xfrm>
              <a:off x="5341689" y="3226166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Reward n </a:t>
              </a:r>
              <a:endParaRPr lang="ko-KR" altLang="en-US" sz="1100" dirty="0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40B5993-FA10-E801-DA3B-7AC7D63861C8}"/>
              </a:ext>
            </a:extLst>
          </p:cNvPr>
          <p:cNvSpPr txBox="1"/>
          <p:nvPr/>
        </p:nvSpPr>
        <p:spPr>
          <a:xfrm>
            <a:off x="5752724" y="4658804"/>
            <a:ext cx="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  <p:sp>
        <p:nvSpPr>
          <p:cNvPr id="103" name="TextBox 1038">
            <a:extLst>
              <a:ext uri="{FF2B5EF4-FFF2-40B4-BE49-F238E27FC236}">
                <a16:creationId xmlns:a16="http://schemas.microsoft.com/office/drawing/2014/main" id="{F38C5973-94E7-42BD-964C-8AD3156B0E86}"/>
              </a:ext>
            </a:extLst>
          </p:cNvPr>
          <p:cNvSpPr txBox="1"/>
          <p:nvPr/>
        </p:nvSpPr>
        <p:spPr>
          <a:xfrm>
            <a:off x="6585855" y="3991927"/>
            <a:ext cx="1081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b="1" dirty="0"/>
              <a:t>Group</a:t>
            </a:r>
          </a:p>
          <a:p>
            <a:pPr algn="ctr"/>
            <a:r>
              <a:rPr lang="en-US" altLang="ko-KR" sz="1100" b="1" dirty="0"/>
              <a:t>Computation</a:t>
            </a:r>
            <a:endParaRPr lang="ko-KR" altLang="en-US" sz="1100" b="1" dirty="0"/>
          </a:p>
        </p:txBody>
      </p:sp>
      <p:pic>
        <p:nvPicPr>
          <p:cNvPr id="105" name="그림 104" descr="상징, 그래픽, 폰트, 눈송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189FFA-6DA9-FEEB-10C9-8D0B60BBA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041" y="4363018"/>
            <a:ext cx="360000" cy="360000"/>
          </a:xfrm>
          <a:prstGeom prst="rect">
            <a:avLst/>
          </a:prstGeom>
        </p:spPr>
      </p:pic>
      <p:pic>
        <p:nvPicPr>
          <p:cNvPr id="106" name="그림 105" descr="상징, 그래픽, 폰트, 눈송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494307-7E5D-1DC8-F938-1FDB352F0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907" y="3260038"/>
            <a:ext cx="360000" cy="360000"/>
          </a:xfrm>
          <a:prstGeom prst="rect">
            <a:avLst/>
          </a:prstGeom>
        </p:spPr>
      </p:pic>
      <p:sp>
        <p:nvSpPr>
          <p:cNvPr id="113" name="TextBox 1038">
            <a:extLst>
              <a:ext uri="{FF2B5EF4-FFF2-40B4-BE49-F238E27FC236}">
                <a16:creationId xmlns:a16="http://schemas.microsoft.com/office/drawing/2014/main" id="{86EA4660-E339-A3D4-BB10-5941F3404E2A}"/>
              </a:ext>
            </a:extLst>
          </p:cNvPr>
          <p:cNvSpPr txBox="1"/>
          <p:nvPr/>
        </p:nvSpPr>
        <p:spPr>
          <a:xfrm>
            <a:off x="2645194" y="2795633"/>
            <a:ext cx="873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/>
              <a:t>KL</a:t>
            </a:r>
            <a:endParaRPr lang="ko-KR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F85213D-ED0D-02F8-EB53-DC3C491F249A}"/>
                  </a:ext>
                </a:extLst>
              </p:cNvPr>
              <p:cNvSpPr txBox="1"/>
              <p:nvPr/>
            </p:nvSpPr>
            <p:spPr>
              <a:xfrm>
                <a:off x="4769106" y="5801995"/>
                <a:ext cx="457200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F85213D-ED0D-02F8-EB53-DC3C491F2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06" y="5801995"/>
                <a:ext cx="4572000" cy="669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9C69DEA1-BF30-10F7-C86C-DAAF0BA9DAF0}"/>
              </a:ext>
            </a:extLst>
          </p:cNvPr>
          <p:cNvSpPr/>
          <p:nvPr/>
        </p:nvSpPr>
        <p:spPr>
          <a:xfrm>
            <a:off x="255645" y="4314228"/>
            <a:ext cx="841554" cy="435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Query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B2D125FB-C58C-411D-11BE-5F6CCFB31CB6}"/>
              </a:ext>
            </a:extLst>
          </p:cNvPr>
          <p:cNvGrpSpPr/>
          <p:nvPr/>
        </p:nvGrpSpPr>
        <p:grpSpPr>
          <a:xfrm>
            <a:off x="1413968" y="4054622"/>
            <a:ext cx="880512" cy="952492"/>
            <a:chOff x="1943709" y="3762389"/>
            <a:chExt cx="880512" cy="952492"/>
          </a:xfrm>
        </p:grpSpPr>
        <p:sp>
          <p:nvSpPr>
            <p:cNvPr id="118" name="사다리꼴 117">
              <a:extLst>
                <a:ext uri="{FF2B5EF4-FFF2-40B4-BE49-F238E27FC236}">
                  <a16:creationId xmlns:a16="http://schemas.microsoft.com/office/drawing/2014/main" id="{4F330BD3-4E06-7C80-8B32-58734038B483}"/>
                </a:ext>
              </a:extLst>
            </p:cNvPr>
            <p:cNvSpPr/>
            <p:nvPr/>
          </p:nvSpPr>
          <p:spPr>
            <a:xfrm rot="5400000">
              <a:off x="1907719" y="3798379"/>
              <a:ext cx="952492" cy="88051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TextBox 1038">
              <a:extLst>
                <a:ext uri="{FF2B5EF4-FFF2-40B4-BE49-F238E27FC236}">
                  <a16:creationId xmlns:a16="http://schemas.microsoft.com/office/drawing/2014/main" id="{074C5489-434C-D27C-9BF5-EE749448C85D}"/>
                </a:ext>
              </a:extLst>
            </p:cNvPr>
            <p:cNvSpPr txBox="1"/>
            <p:nvPr/>
          </p:nvSpPr>
          <p:spPr>
            <a:xfrm>
              <a:off x="1965695" y="3977025"/>
              <a:ext cx="83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Policy Model</a:t>
              </a:r>
              <a:endParaRPr lang="ko-KR" altLang="en-US" sz="1400" dirty="0"/>
            </a:p>
          </p:txBody>
        </p:sp>
      </p:grp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8583A048-DD21-EA1F-F101-5D804B9FD6E1}"/>
              </a:ext>
            </a:extLst>
          </p:cNvPr>
          <p:cNvCxnSpPr>
            <a:cxnSpLocks/>
            <a:stCxn id="116" idx="3"/>
            <a:endCxn id="119" idx="1"/>
          </p:cNvCxnSpPr>
          <p:nvPr/>
        </p:nvCxnSpPr>
        <p:spPr>
          <a:xfrm flipV="1">
            <a:off x="1097199" y="4530868"/>
            <a:ext cx="338755" cy="1201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>
            <a:extLst>
              <a:ext uri="{FF2B5EF4-FFF2-40B4-BE49-F238E27FC236}">
                <a16:creationId xmlns:a16="http://schemas.microsoft.com/office/drawing/2014/main" id="{FDDA3640-2948-954C-90A8-740CF06D1227}"/>
              </a:ext>
            </a:extLst>
          </p:cNvPr>
          <p:cNvCxnSpPr>
            <a:cxnSpLocks/>
            <a:stCxn id="118" idx="0"/>
          </p:cNvCxnSpPr>
          <p:nvPr/>
        </p:nvCxnSpPr>
        <p:spPr>
          <a:xfrm>
            <a:off x="2294480" y="4530868"/>
            <a:ext cx="275391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사각형: 둥근 모서리 121">
            <a:extLst>
              <a:ext uri="{FF2B5EF4-FFF2-40B4-BE49-F238E27FC236}">
                <a16:creationId xmlns:a16="http://schemas.microsoft.com/office/drawing/2014/main" id="{D093E235-5621-7617-80D0-ED3A28D2725D}"/>
              </a:ext>
            </a:extLst>
          </p:cNvPr>
          <p:cNvSpPr/>
          <p:nvPr/>
        </p:nvSpPr>
        <p:spPr>
          <a:xfrm>
            <a:off x="2569871" y="3268479"/>
            <a:ext cx="957408" cy="25824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98585ACB-197C-491F-A7D5-B1B7A6FA786F}"/>
              </a:ext>
            </a:extLst>
          </p:cNvPr>
          <p:cNvGrpSpPr/>
          <p:nvPr/>
        </p:nvGrpSpPr>
        <p:grpSpPr>
          <a:xfrm>
            <a:off x="2592657" y="3413667"/>
            <a:ext cx="871840" cy="435682"/>
            <a:chOff x="5285757" y="3135627"/>
            <a:chExt cx="1102481" cy="435682"/>
          </a:xfrm>
        </p:grpSpPr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D6F1728C-51E3-8826-357D-BA93D7DCB02E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5" name="TextBox 1038">
              <a:extLst>
                <a:ext uri="{FF2B5EF4-FFF2-40B4-BE49-F238E27FC236}">
                  <a16:creationId xmlns:a16="http://schemas.microsoft.com/office/drawing/2014/main" id="{DDE8FAC6-8BF1-8284-ED71-AD0397FFE8B3}"/>
                </a:ext>
              </a:extLst>
            </p:cNvPr>
            <p:cNvSpPr txBox="1"/>
            <p:nvPr/>
          </p:nvSpPr>
          <p:spPr>
            <a:xfrm>
              <a:off x="5378529" y="322421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1 </a:t>
              </a:r>
              <a:endParaRPr lang="ko-KR" altLang="en-US" sz="1100" dirty="0"/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90A3466A-D035-CA83-045C-1F4E3B8F3C19}"/>
              </a:ext>
            </a:extLst>
          </p:cNvPr>
          <p:cNvGrpSpPr/>
          <p:nvPr/>
        </p:nvGrpSpPr>
        <p:grpSpPr>
          <a:xfrm>
            <a:off x="2592657" y="4035824"/>
            <a:ext cx="871840" cy="435682"/>
            <a:chOff x="5285757" y="3135627"/>
            <a:chExt cx="1102481" cy="435682"/>
          </a:xfrm>
        </p:grpSpPr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785A3286-2C46-D154-102A-BAD0C664CD23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8" name="TextBox 1038">
              <a:extLst>
                <a:ext uri="{FF2B5EF4-FFF2-40B4-BE49-F238E27FC236}">
                  <a16:creationId xmlns:a16="http://schemas.microsoft.com/office/drawing/2014/main" id="{61057E42-886D-19C1-61B1-46588E144E67}"/>
                </a:ext>
              </a:extLst>
            </p:cNvPr>
            <p:cNvSpPr txBox="1"/>
            <p:nvPr/>
          </p:nvSpPr>
          <p:spPr>
            <a:xfrm>
              <a:off x="5341689" y="3220264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2 </a:t>
              </a:r>
              <a:endParaRPr lang="ko-KR" altLang="en-US" sz="1100" dirty="0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29A9FF64-EF70-53E5-9A8C-E14E73251701}"/>
              </a:ext>
            </a:extLst>
          </p:cNvPr>
          <p:cNvGrpSpPr/>
          <p:nvPr/>
        </p:nvGrpSpPr>
        <p:grpSpPr>
          <a:xfrm>
            <a:off x="2592656" y="4604253"/>
            <a:ext cx="868275" cy="435682"/>
            <a:chOff x="5285757" y="3135627"/>
            <a:chExt cx="1102481" cy="435682"/>
          </a:xfrm>
        </p:grpSpPr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EC61759C-DEF2-0724-DCB4-83B24347F853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1" name="TextBox 1038">
              <a:extLst>
                <a:ext uri="{FF2B5EF4-FFF2-40B4-BE49-F238E27FC236}">
                  <a16:creationId xmlns:a16="http://schemas.microsoft.com/office/drawing/2014/main" id="{E5F09A12-7B59-4F1B-F588-F639A9D74C9B}"/>
                </a:ext>
              </a:extLst>
            </p:cNvPr>
            <p:cNvSpPr txBox="1"/>
            <p:nvPr/>
          </p:nvSpPr>
          <p:spPr>
            <a:xfrm>
              <a:off x="5341688" y="3239089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3 </a:t>
              </a:r>
              <a:endParaRPr lang="ko-KR" altLang="en-US" sz="1100" dirty="0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15CA44F4-5039-609E-05CD-08B71F50E1B7}"/>
              </a:ext>
            </a:extLst>
          </p:cNvPr>
          <p:cNvGrpSpPr/>
          <p:nvPr/>
        </p:nvGrpSpPr>
        <p:grpSpPr>
          <a:xfrm>
            <a:off x="2592657" y="5320681"/>
            <a:ext cx="868274" cy="435682"/>
            <a:chOff x="5285757" y="3135627"/>
            <a:chExt cx="1102481" cy="435682"/>
          </a:xfrm>
        </p:grpSpPr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CDD21F45-6986-8E9B-4962-CB8F5D55FCF9}"/>
                </a:ext>
              </a:extLst>
            </p:cNvPr>
            <p:cNvSpPr/>
            <p:nvPr/>
          </p:nvSpPr>
          <p:spPr>
            <a:xfrm>
              <a:off x="5285757" y="3135627"/>
              <a:ext cx="1102481" cy="4356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4" name="TextBox 1038">
              <a:extLst>
                <a:ext uri="{FF2B5EF4-FFF2-40B4-BE49-F238E27FC236}">
                  <a16:creationId xmlns:a16="http://schemas.microsoft.com/office/drawing/2014/main" id="{D447310B-9933-CD8D-2C24-12891D42759D}"/>
                </a:ext>
              </a:extLst>
            </p:cNvPr>
            <p:cNvSpPr txBox="1"/>
            <p:nvPr/>
          </p:nvSpPr>
          <p:spPr>
            <a:xfrm>
              <a:off x="5341689" y="3226166"/>
              <a:ext cx="990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/>
                <a:t>Output n </a:t>
              </a:r>
              <a:endParaRPr lang="ko-KR" altLang="en-US" sz="1100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4D4491F2-66A1-60CC-E916-9FBEE28ECC77}"/>
              </a:ext>
            </a:extLst>
          </p:cNvPr>
          <p:cNvSpPr txBox="1"/>
          <p:nvPr/>
        </p:nvSpPr>
        <p:spPr>
          <a:xfrm>
            <a:off x="2851611" y="4930549"/>
            <a:ext cx="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…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984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91"/>
    </mc:Choice>
    <mc:Fallback>
      <p:transition spd="slow" advTm="6009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9569-64AE-9AEA-12A3-025B27F79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946494-A90E-0E81-3FD9-AF5F1AB86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GRPO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7185DEE5-48A9-16C6-6C77-8FEFA951C66F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GRPO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RLVR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기법을 사용하여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7B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작은 모델로 큰 모델들의 성능을 훨씬 뛰어넘는 성능을 보임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857250" lvl="1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GRPO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를 사용한 방법이 효과적으로 작동하였음을 확인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6" name="그림 5" descr="텍스트, 라인, 영수증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4174F1B-BB29-D617-2F32-DF53FD20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53" y="2855737"/>
            <a:ext cx="6379934" cy="33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11"/>
    </mc:Choice>
    <mc:Fallback>
      <p:transition spd="slow" advTm="2451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B0F4C-7B6E-5E87-EDCF-BD714553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94776E59-A832-571C-9CFF-12C7D283F035}"/>
              </a:ext>
            </a:extLst>
          </p:cNvPr>
          <p:cNvSpPr txBox="1">
            <a:spLocks/>
          </p:cNvSpPr>
          <p:nvPr/>
        </p:nvSpPr>
        <p:spPr>
          <a:xfrm>
            <a:off x="225682" y="792855"/>
            <a:ext cx="8725076" cy="480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Conclusions</a:t>
            </a:r>
          </a:p>
          <a:p>
            <a:pPr lvl="1">
              <a:lnSpc>
                <a:spcPct val="150000"/>
              </a:lnSpc>
            </a:pPr>
            <a:r>
              <a:rPr lang="en-US" altLang="ko-KR" sz="1400" b="1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InstructGPT</a:t>
            </a: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SFT, Reward Model, PPO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단계 파이프라인을 정립하여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LLM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인간의 의도를 따르도록 하는 표준을 제시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endParaRPr lang="en-US" altLang="ko-KR" sz="11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RRHF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복잡한 강화학습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(PPO)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과정을 제거하고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답변 간의 순위를 맞추는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Ranking Loss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만으로 효율적인 정렬이 가능함을 입증함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GRPO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메모리를 많이 차지하는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Value Model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제거하고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그룹 내 상대 평가를 통해 학습 효율성을 극대화한 최신 기법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수학이나 코딩 같은 복잡한 추론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(Reasoning)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영역에서 비약적인 성능 향상을 이룸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FFAA6841-4DCE-A646-DE73-A7ACA222A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682" y="324856"/>
            <a:ext cx="8196135" cy="468000"/>
          </a:xfrm>
        </p:spPr>
        <p:txBody>
          <a:bodyPr/>
          <a:lstStyle/>
          <a:p>
            <a:r>
              <a:rPr lang="en-US" altLang="ko-KR" sz="20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Conclusions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70"/>
    </mc:Choice>
    <mc:Fallback>
      <p:transition spd="slow" advTm="6567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91761" y="1942754"/>
            <a:ext cx="9235761" cy="156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Thank you</a:t>
            </a:r>
          </a:p>
          <a:p>
            <a:pPr algn="ctr">
              <a:lnSpc>
                <a:spcPct val="150000"/>
              </a:lnSpc>
            </a:pPr>
            <a:endParaRPr lang="ko-KR" altLang="en-US" sz="3200" b="1" spc="-88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4"/>
    </mc:Choice>
    <mc:Fallback>
      <p:transition spd="slow" advTm="61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A53B8-0748-D9E2-AD98-5F393FFB7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3">
            <a:extLst>
              <a:ext uri="{FF2B5EF4-FFF2-40B4-BE49-F238E27FC236}">
                <a16:creationId xmlns:a16="http://schemas.microsoft.com/office/drawing/2014/main" id="{1FB4BE38-649F-416A-71C7-691A1C33F9BF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j-ea"/>
                <a:ea typeface="+mj-ea"/>
                <a:cs typeface="Arial" pitchFamily="34" charset="0"/>
              </a:rPr>
              <a:t>Direct Preference Optimization with Diffusion Models</a:t>
            </a:r>
          </a:p>
          <a:p>
            <a:pPr lvl="1">
              <a:lnSpc>
                <a:spcPct val="150000"/>
              </a:lnSpc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RLHF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방법론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중 강화학습 </a:t>
            </a:r>
            <a:r>
              <a:rPr lang="ko-KR" altLang="en-US" sz="1400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방법없이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모델을 직접적으로 최적화하는 방법론인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DPO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방법론에 대해 소개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DF30E50F-F346-F0F7-B7E8-4A93A977A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242" y="324856"/>
            <a:ext cx="8196135" cy="468000"/>
          </a:xfrm>
        </p:spPr>
        <p:txBody>
          <a:bodyPr/>
          <a:lstStyle/>
          <a:p>
            <a:r>
              <a:rPr lang="ko-KR" altLang="en-US" sz="2000" dirty="0">
                <a:solidFill>
                  <a:srgbClr val="404040"/>
                </a:solidFill>
              </a:rPr>
              <a:t>관련 세미나 </a:t>
            </a:r>
          </a:p>
        </p:txBody>
      </p:sp>
      <p:pic>
        <p:nvPicPr>
          <p:cNvPr id="3" name="그림 2" descr="텍스트, 전자제품, 스크린샷, 멀티미디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AA36A4-56B2-C680-885E-BC5173EF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759" y="2667000"/>
            <a:ext cx="3214922" cy="36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69"/>
    </mc:Choice>
    <mc:Fallback>
      <p:transition spd="slow" advTm="407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5ED09-F770-F5E0-3586-8E2F3334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BA75ED93-1F04-DBED-9E67-598B175D8666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Alignment Tuning </a:t>
            </a: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단순한 지시 수행을 넘어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인간의 윤리적 가치와 의도를 모델에 주입하여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'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원치 않는 행동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'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제어하는 과정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Gemini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사례는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'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다양성 존중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'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이라는 가치와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'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사실 유지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'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라는 목표가 충돌할 때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모델이 딜레마에 빠질 수 있음을 보여주는 대표적 사례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F71A7FEC-0127-BBC8-3D2E-873DEE265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C40A6AC-1FB9-0D71-BE08-0A9B9EC59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3095625"/>
            <a:ext cx="51720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AF4A62-C5D5-0DAE-36BA-66BB1F7B5AB6}"/>
              </a:ext>
            </a:extLst>
          </p:cNvPr>
          <p:cNvSpPr txBox="1"/>
          <p:nvPr/>
        </p:nvSpPr>
        <p:spPr>
          <a:xfrm>
            <a:off x="2285999" y="597217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Gemini </a:t>
            </a:r>
            <a:r>
              <a:rPr lang="ko-KR" altLang="en-US" sz="1600" b="1" spc="-15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생성 결과</a:t>
            </a:r>
          </a:p>
        </p:txBody>
      </p:sp>
    </p:spTree>
    <p:extLst>
      <p:ext uri="{BB962C8B-B14F-4D97-AF65-F5344CB8AC3E}">
        <p14:creationId xmlns:p14="http://schemas.microsoft.com/office/powerpoint/2010/main" val="258465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80"/>
    </mc:Choice>
    <mc:Fallback>
      <p:transition spd="slow" advTm="882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2A5E-3A24-7C22-E9C8-636803C4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9B1267BA-28CB-9289-CC7A-E4E2BF3F28EF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Alignment Tuning </a:t>
            </a: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대규모 언어 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(LLM)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사용자의 기대와 윤리적 기준에 맞도록 성능을 조정하는 과정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유익하고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(Helpful),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정직하며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(Honest),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무해하도록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(Harmless)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학습이 진행되어야 함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ko-KR" altLang="en-US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4F61DCB5-999F-1DA3-17BF-7D5C3B352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EA879-C500-26BB-F7C3-CDF42AF3D5FA}"/>
              </a:ext>
            </a:extLst>
          </p:cNvPr>
          <p:cNvSpPr txBox="1"/>
          <p:nvPr/>
        </p:nvSpPr>
        <p:spPr>
          <a:xfrm>
            <a:off x="864911" y="6163812"/>
            <a:ext cx="744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(1) </a:t>
            </a:r>
            <a:r>
              <a:rPr lang="ko-KR" altLang="en-US" b="1" dirty="0"/>
              <a:t>유저에게 도움되는 정보를 생성해내지 못함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5E3D104-3623-4A2D-8B74-67062A28A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2" y="2742334"/>
            <a:ext cx="1080004" cy="1080000"/>
          </a:xfrm>
          <a:prstGeom prst="rect">
            <a:avLst/>
          </a:prstGeom>
        </p:spPr>
      </p:pic>
      <p:pic>
        <p:nvPicPr>
          <p:cNvPr id="14" name="그림 13" descr="클립아트, 그래픽, 디자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A6A39C4-676E-E347-0B0D-502D3B5A1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88" y="4674652"/>
            <a:ext cx="1080000" cy="1080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0D20458-1E6F-2689-8CF9-F7D12FA389CD}"/>
              </a:ext>
            </a:extLst>
          </p:cNvPr>
          <p:cNvSpPr/>
          <p:nvPr/>
        </p:nvSpPr>
        <p:spPr>
          <a:xfrm>
            <a:off x="2219325" y="2537754"/>
            <a:ext cx="4572000" cy="1489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김치찌개 레시피를 재료 목록만 딱 </a:t>
            </a:r>
            <a:r>
              <a:rPr lang="en-US" altLang="ko-KR" b="1" dirty="0">
                <a:solidFill>
                  <a:schemeClr val="tx1"/>
                </a:solidFill>
              </a:rPr>
              <a:t>3</a:t>
            </a:r>
            <a:r>
              <a:rPr lang="ko-KR" altLang="en-US" b="1" dirty="0">
                <a:solidFill>
                  <a:schemeClr val="tx1"/>
                </a:solidFill>
              </a:rPr>
              <a:t>줄로 요약해줘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19C9B7-85CC-C313-C4D8-E6F903BFCFB5}"/>
              </a:ext>
            </a:extLst>
          </p:cNvPr>
          <p:cNvSpPr/>
          <p:nvPr/>
        </p:nvSpPr>
        <p:spPr>
          <a:xfrm>
            <a:off x="2219325" y="4470072"/>
            <a:ext cx="4572000" cy="1489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김치찌개는 한국의 전통 요리로 매우 맛있습니다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r>
              <a:rPr lang="ko-KR" altLang="en-US" b="1" dirty="0">
                <a:solidFill>
                  <a:schemeClr val="tx1"/>
                </a:solidFill>
              </a:rPr>
              <a:t>김치를 볶다가 물을 넣고 끓이면 됩니다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r>
              <a:rPr lang="ko-KR" altLang="en-US" b="1" dirty="0">
                <a:solidFill>
                  <a:schemeClr val="tx1"/>
                </a:solidFill>
              </a:rPr>
              <a:t>밥과 함께 먹으면 더욱 좋습니다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61"/>
    </mc:Choice>
    <mc:Fallback>
      <p:transition spd="slow" advTm="461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47326-4C07-C6CB-B5DA-41C0CB88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E087EE26-51A4-047C-57BB-710853F56B80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Alignment Tuning </a:t>
            </a: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대규모 언어 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(LLM)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사용자의 기대와 윤리적 기준에 맞도록 성능을 조정하는 과정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유익하고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(Helpful),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정직하며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(Honest),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무해하도록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(Harmless)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학습이 진행되어야 함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ko-KR" altLang="en-US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30207FC4-82CF-69EF-29E6-6F5AEBF8B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6637F-7089-78A8-38F6-77BB8AC211CD}"/>
              </a:ext>
            </a:extLst>
          </p:cNvPr>
          <p:cNvSpPr txBox="1"/>
          <p:nvPr/>
        </p:nvSpPr>
        <p:spPr>
          <a:xfrm>
            <a:off x="864911" y="6163812"/>
            <a:ext cx="744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(2) </a:t>
            </a:r>
            <a:r>
              <a:rPr lang="ko-KR" altLang="en-US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cs typeface="Arial" pitchFamily="34" charset="0"/>
              </a:rPr>
              <a:t>사실이 아닌 정보를 사실인 것처럼 생성</a:t>
            </a:r>
            <a:endParaRPr lang="en-US" altLang="ko-KR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E51ACF6-06D5-5434-B629-485AD819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2" y="2742334"/>
            <a:ext cx="1080004" cy="1080000"/>
          </a:xfrm>
          <a:prstGeom prst="rect">
            <a:avLst/>
          </a:prstGeom>
        </p:spPr>
      </p:pic>
      <p:pic>
        <p:nvPicPr>
          <p:cNvPr id="14" name="그림 13" descr="클립아트, 그래픽, 디자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EC2BAF-705B-7DAD-D04D-65E66F5F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88" y="4674652"/>
            <a:ext cx="1080000" cy="1080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866AAC3-EF4E-F903-7D7A-BAC5E7891937}"/>
              </a:ext>
            </a:extLst>
          </p:cNvPr>
          <p:cNvSpPr/>
          <p:nvPr/>
        </p:nvSpPr>
        <p:spPr>
          <a:xfrm>
            <a:off x="2219325" y="2537754"/>
            <a:ext cx="4572000" cy="1489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세종대왕의 맥북 던짐 사건에 대해 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알려줘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CF014EC-316F-BE26-0AC4-D1F79428303D}"/>
              </a:ext>
            </a:extLst>
          </p:cNvPr>
          <p:cNvSpPr/>
          <p:nvPr/>
        </p:nvSpPr>
        <p:spPr>
          <a:xfrm>
            <a:off x="2219325" y="4470072"/>
            <a:ext cx="4572000" cy="1489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1443</a:t>
            </a:r>
            <a:r>
              <a:rPr lang="ko-KR" altLang="en-US" b="1" dirty="0">
                <a:solidFill>
                  <a:schemeClr val="tx1"/>
                </a:solidFill>
              </a:rPr>
              <a:t>년 훈민정음 창제 당시</a:t>
            </a:r>
            <a:r>
              <a:rPr lang="en-US" altLang="ko-KR" b="1" dirty="0">
                <a:solidFill>
                  <a:schemeClr val="tx1"/>
                </a:solidFill>
              </a:rPr>
              <a:t>, </a:t>
            </a:r>
            <a:r>
              <a:rPr lang="ko-KR" altLang="en-US" b="1" dirty="0">
                <a:solidFill>
                  <a:schemeClr val="tx1"/>
                </a:solidFill>
              </a:rPr>
              <a:t>신하들의 반대에 분노한 세종대왕이 집무실에서 사용하던 맥북 프로를 바닥에 던진 사건입니다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0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85"/>
    </mc:Choice>
    <mc:Fallback>
      <p:transition spd="slow" advTm="179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FD5D-0A6F-34E7-159F-46600DFD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EAC35889-629A-D3CA-0308-26CC56D1C526}"/>
              </a:ext>
            </a:extLst>
          </p:cNvPr>
          <p:cNvSpPr txBox="1">
            <a:spLocks/>
          </p:cNvSpPr>
          <p:nvPr/>
        </p:nvSpPr>
        <p:spPr>
          <a:xfrm>
            <a:off x="225682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Alignment Tuning </a:t>
            </a: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대규모 언어 모델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(LLM)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사용자의 기대와 윤리적 기준에 맞도록 성능을 조정하는 과정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유익하고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(Helpful),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정직하며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(Honest),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무해하도록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(Harmless)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학습이 진행되어야 함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ko-KR" altLang="en-US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970EEF02-A67E-8248-FA25-5AEF8EEED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BC53B-11BB-2BAC-633E-10275CB268FB}"/>
              </a:ext>
            </a:extLst>
          </p:cNvPr>
          <p:cNvSpPr txBox="1"/>
          <p:nvPr/>
        </p:nvSpPr>
        <p:spPr>
          <a:xfrm>
            <a:off x="864911" y="6163812"/>
            <a:ext cx="744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(3) </a:t>
            </a:r>
            <a:r>
              <a:rPr lang="ko-KR" altLang="en-US" b="1" dirty="0"/>
              <a:t>유해한 정보를 생성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CA7CA1C-88E6-B980-CC5D-7B9AEC54D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02" y="2742334"/>
            <a:ext cx="1080004" cy="1080000"/>
          </a:xfrm>
          <a:prstGeom prst="rect">
            <a:avLst/>
          </a:prstGeom>
        </p:spPr>
      </p:pic>
      <p:pic>
        <p:nvPicPr>
          <p:cNvPr id="14" name="그림 13" descr="클립아트, 그래픽, 디자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1ED0B8-B03C-7A51-EAD8-F4E2942C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488" y="4674652"/>
            <a:ext cx="1080000" cy="108000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F23A3D2-C1AB-4FDB-B83E-74C07E818E29}"/>
              </a:ext>
            </a:extLst>
          </p:cNvPr>
          <p:cNvSpPr/>
          <p:nvPr/>
        </p:nvSpPr>
        <p:spPr>
          <a:xfrm>
            <a:off x="2219325" y="2537754"/>
            <a:ext cx="4572000" cy="1489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냄새 안 나는 독극물 만드는 법 알려줘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C837D0-8929-594A-45E8-23FB4167E5C0}"/>
              </a:ext>
            </a:extLst>
          </p:cNvPr>
          <p:cNvSpPr/>
          <p:nvPr/>
        </p:nvSpPr>
        <p:spPr>
          <a:xfrm>
            <a:off x="2219325" y="4470072"/>
            <a:ext cx="4572000" cy="1489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집에서 구할 수 있는 표백제와 세제를 섞으면 치명적인 염소 가스를 만들 수 있습니다</a:t>
            </a:r>
            <a:r>
              <a:rPr lang="en-US" altLang="ko-KR" b="1" dirty="0">
                <a:solidFill>
                  <a:schemeClr val="tx1"/>
                </a:solidFill>
              </a:rPr>
              <a:t>. </a:t>
            </a:r>
            <a:r>
              <a:rPr lang="ko-KR" altLang="en-US" b="1" dirty="0">
                <a:solidFill>
                  <a:schemeClr val="tx1"/>
                </a:solidFill>
              </a:rPr>
              <a:t>비율은</a:t>
            </a:r>
            <a:r>
              <a:rPr lang="en-US" altLang="ko-KR" b="1" dirty="0">
                <a:solidFill>
                  <a:schemeClr val="tx1"/>
                </a:solidFill>
              </a:rPr>
              <a:t>…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3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65"/>
    </mc:Choice>
    <mc:Fallback>
      <p:transition spd="slow" advTm="250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12A70-2180-6168-0356-DB39BC9C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259DADB3-E40A-088F-D0E4-B9DC8AB368F1}"/>
              </a:ext>
            </a:extLst>
          </p:cNvPr>
          <p:cNvSpPr txBox="1">
            <a:spLocks/>
          </p:cNvSpPr>
          <p:nvPr/>
        </p:nvSpPr>
        <p:spPr>
          <a:xfrm>
            <a:off x="210353" y="792856"/>
            <a:ext cx="8725076" cy="2766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KoPub돋움체 Medium" panose="02020603020101020101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RLHF(Reinforcement Learning from Human Feedback)</a:t>
            </a:r>
            <a:endParaRPr lang="en-US" altLang="ko-KR" sz="12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인간의 피드백을 보상 신호로 삼아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언어 모델을 </a:t>
            </a:r>
            <a:r>
              <a:rPr lang="ko-KR" altLang="en-US" sz="1400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강화학습하는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방법론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Next Token Prediction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의 한계</a:t>
            </a:r>
            <a:endParaRPr lang="en-US" altLang="ko-KR" sz="1400" b="1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단순히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말이 되는 문장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을 만드는 능력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(SFT)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만으로는 인간이 원하는 기준을 충족하기 어려움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Ex)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재미있는 이야기를 해줘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-&gt;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명확한 정답과 기준이 없음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HHH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원칙의 주입 </a:t>
            </a:r>
            <a:r>
              <a:rPr lang="en-US" altLang="ko-KR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(Helpful, Honest, Harmless)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유용성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정직성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, </a:t>
            </a:r>
            <a:r>
              <a:rPr lang="ko-KR" altLang="en-US" sz="1400" spc="-88" dirty="0" err="1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무해성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등 수치화하기 힘든 </a:t>
            </a:r>
            <a:r>
              <a:rPr lang="ko-KR" altLang="en-US" sz="1400" b="1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인간의 윤리적 가치를 모델에 반영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해야 함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사람이 직접 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이 답변이 더 낫다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"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고 판단하는 선호도</a:t>
            </a:r>
            <a:r>
              <a:rPr lang="en-US" altLang="ko-KR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400" spc="-88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정보를 사용</a:t>
            </a: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400" spc="-88" dirty="0">
              <a:ln>
                <a:solidFill>
                  <a:schemeClr val="bg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1DE02461-85EE-CE90-91A1-1259F9D12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53" y="324856"/>
            <a:ext cx="8196135" cy="468000"/>
          </a:xfrm>
        </p:spPr>
        <p:txBody>
          <a:bodyPr/>
          <a:lstStyle/>
          <a:p>
            <a:r>
              <a:rPr lang="en-US" altLang="ko-KR" sz="2000" dirty="0">
                <a:solidFill>
                  <a:srgbClr val="404040"/>
                </a:solidFill>
              </a:rPr>
              <a:t>Background</a:t>
            </a:r>
            <a:endParaRPr lang="ko-KR" altLang="en-US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6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18"/>
    </mc:Choice>
    <mc:Fallback>
      <p:transition spd="slow" advTm="5061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131330</TotalTime>
  <Words>1877</Words>
  <Application>Microsoft Office PowerPoint</Application>
  <PresentationFormat>화면 슬라이드 쇼(4:3)</PresentationFormat>
  <Paragraphs>365</Paragraphs>
  <Slides>37</Slides>
  <Notes>37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Noto Sans KR</vt:lpstr>
      <vt:lpstr>맑은 고딕</vt:lpstr>
      <vt:lpstr>Arial</vt:lpstr>
      <vt:lpstr>Cambria Math</vt:lpstr>
      <vt:lpstr>Wingdings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이준범[ 대학원석사과정재학 / 산업경영공학과 ]</cp:lastModifiedBy>
  <cp:revision>2153</cp:revision>
  <cp:lastPrinted>2019-10-07T23:56:56Z</cp:lastPrinted>
  <dcterms:created xsi:type="dcterms:W3CDTF">2019-10-01T03:07:16Z</dcterms:created>
  <dcterms:modified xsi:type="dcterms:W3CDTF">2026-01-09T08:44:13Z</dcterms:modified>
</cp:coreProperties>
</file>